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5" r:id="rId4"/>
    <p:sldId id="299" r:id="rId5"/>
    <p:sldId id="295" r:id="rId6"/>
    <p:sldId id="257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7" r:id="rId16"/>
    <p:sldId id="298" r:id="rId17"/>
    <p:sldId id="267" r:id="rId18"/>
    <p:sldId id="294" r:id="rId19"/>
    <p:sldId id="268" r:id="rId20"/>
    <p:sldId id="269" r:id="rId21"/>
    <p:sldId id="270" r:id="rId22"/>
    <p:sldId id="25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>
        <p:scale>
          <a:sx n="81" d="100"/>
          <a:sy n="81" d="100"/>
        </p:scale>
        <p:origin x="-1746" y="-6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216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186279" cy="8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5321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63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028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968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82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059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27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85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5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884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29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rgbClr val="00206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3789040"/>
            <a:ext cx="7700392" cy="1470025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HOPE </a:t>
            </a:r>
            <a:r>
              <a:rPr lang="bg-BG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dirty="0" smtClean="0"/>
              <a:t>Втора допълваща среща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8374"/>
            <a:ext cx="4772025" cy="332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847727"/>
            <a:ext cx="2343150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159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bg-BG" dirty="0" err="1" smtClean="0"/>
              <a:t>Здравейте</a:t>
            </a:r>
            <a:r>
              <a:rPr lang="bg-BG" dirty="0" smtClean="0"/>
              <a:t> отново</a:t>
            </a:r>
            <a:r>
              <a:rPr lang="en-GB" dirty="0" smtClean="0"/>
              <a:t>!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371" y="1600200"/>
            <a:ext cx="814724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bg-B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Тук сме, за да си поговорим за нещата, които си спомняте от първата ни среща. </a:t>
            </a:r>
            <a:endParaRPr lang="en-GB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bg-B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Бихм</a:t>
            </a:r>
            <a:r>
              <a:rPr lang="bg-BG" dirty="0" smtClean="0"/>
              <a:t>е искали да знаем дали сте ползвали работните лексикони. </a:t>
            </a:r>
            <a:endParaRPr lang="en-GB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bg-BG" dirty="0"/>
              <a:t>Бихме искали да знаем </a:t>
            </a:r>
            <a:r>
              <a:rPr lang="bg-BG" dirty="0" smtClean="0"/>
              <a:t>какво ви харесва, </a:t>
            </a:r>
            <a:br>
              <a:rPr lang="bg-BG" dirty="0" smtClean="0"/>
            </a:br>
            <a:r>
              <a:rPr lang="bg-BG" dirty="0" smtClean="0"/>
              <a:t>или пък какво бихте искали да се промени</a:t>
            </a:r>
            <a:r>
              <a:rPr lang="en-GB" dirty="0" smtClean="0"/>
              <a:t>.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Искаме този проект да помогне на хората </a:t>
            </a:r>
            <a:br>
              <a:rPr lang="bg-BG" dirty="0" smtClean="0"/>
            </a:br>
            <a:r>
              <a:rPr lang="bg-BG" dirty="0" smtClean="0"/>
              <a:t>в Европа и това, което ни кажете, е важно</a:t>
            </a:r>
            <a:r>
              <a:rPr lang="en-GB" dirty="0" smtClean="0"/>
              <a:t>.</a:t>
            </a:r>
            <a:endParaRPr lang="en-GB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186279" cy="8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ttps://cdn.shopify.com/s/files/1/0606/1553/products/Think_compact.png?v=1417847458">
            <a:extLst>
              <a:ext uri="{FF2B5EF4-FFF2-40B4-BE49-F238E27FC236}">
                <a16:creationId xmlns:a16="http://schemas.microsoft.com/office/drawing/2014/main" xmlns="" id="{729A442F-2FB8-43D2-8BDA-205AA310A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3613" y="2060848"/>
            <a:ext cx="1387255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83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BB207A4-61BE-4851-B465-1283A231C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След последната ни среща…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5DE6049-0D60-4CE9-AD3A-5E9C4778C7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bg-BG" dirty="0" smtClean="0"/>
              <a:t>… сме изнесли презентации в</a:t>
            </a:r>
            <a:r>
              <a:rPr lang="en-GB" dirty="0" smtClean="0"/>
              <a:t> </a:t>
            </a:r>
            <a:r>
              <a:rPr lang="en-GB" sz="4000" dirty="0">
                <a:solidFill>
                  <a:srgbClr val="FF0000"/>
                </a:solidFill>
              </a:rPr>
              <a:t>10 </a:t>
            </a:r>
            <a:r>
              <a:rPr lang="bg-BG" dirty="0" smtClean="0">
                <a:solidFill>
                  <a:schemeClr val="tx2"/>
                </a:solidFill>
              </a:rPr>
              <a:t>училища и колежи</a:t>
            </a:r>
            <a:r>
              <a:rPr lang="en-GB" dirty="0" smtClean="0">
                <a:solidFill>
                  <a:schemeClr val="tx2"/>
                </a:solidFill>
              </a:rPr>
              <a:t>.</a:t>
            </a:r>
            <a:endParaRPr lang="en-GB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bg-BG" dirty="0" smtClean="0">
                <a:solidFill>
                  <a:schemeClr val="tx2"/>
                </a:solidFill>
              </a:rPr>
              <a:t>След </a:t>
            </a:r>
            <a:r>
              <a:rPr lang="bg-BG" dirty="0">
                <a:solidFill>
                  <a:schemeClr val="tx2"/>
                </a:solidFill>
              </a:rPr>
              <a:t>всяка сесия </a:t>
            </a:r>
            <a:r>
              <a:rPr lang="bg-BG" dirty="0" smtClean="0">
                <a:solidFill>
                  <a:schemeClr val="tx2"/>
                </a:solidFill>
              </a:rPr>
              <a:t>обсъждахме и правехме промени</a:t>
            </a:r>
            <a:r>
              <a:rPr lang="bg-BG" dirty="0">
                <a:solidFill>
                  <a:schemeClr val="tx2"/>
                </a:solidFill>
              </a:rPr>
              <a:t>: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bg-BG" dirty="0" smtClean="0">
                <a:solidFill>
                  <a:schemeClr val="tx2"/>
                </a:solidFill>
              </a:rPr>
              <a:t>Опитваме се да открием нещата, които са полезни и работят за всички. </a:t>
            </a:r>
            <a:endParaRPr lang="en-GB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bg-BG" dirty="0" smtClean="0">
                <a:solidFill>
                  <a:schemeClr val="tx2"/>
                </a:solidFill>
              </a:rPr>
              <a:t>Откриваме нови неща, които помагат на хората да разберат </a:t>
            </a:r>
            <a:r>
              <a:rPr lang="bg-BG" i="1" dirty="0" smtClean="0">
                <a:solidFill>
                  <a:schemeClr val="tx2"/>
                </a:solidFill>
              </a:rPr>
              <a:t>как да се предпазят от сексуална експлоатация</a:t>
            </a:r>
            <a:r>
              <a:rPr lang="en-GB" dirty="0" smtClean="0">
                <a:solidFill>
                  <a:schemeClr val="tx2"/>
                </a:solidFill>
              </a:rPr>
              <a:t>.</a:t>
            </a:r>
            <a:endParaRPr lang="en-GB" dirty="0">
              <a:solidFill>
                <a:schemeClr val="tx2"/>
              </a:solidFill>
            </a:endParaRPr>
          </a:p>
        </p:txBody>
      </p:sp>
      <p:pic>
        <p:nvPicPr>
          <p:cNvPr id="2050" name="Picture 2" descr="https://cdn.shopify.com/s/files/1/0606/1553/products/Meeting_table2_compact.png?v=1417851849">
            <a:extLst>
              <a:ext uri="{FF2B5EF4-FFF2-40B4-BE49-F238E27FC236}">
                <a16:creationId xmlns:a16="http://schemas.microsoft.com/office/drawing/2014/main" xmlns="" id="{FCB9F4DE-BB07-491E-BE19-4E641B40B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307" y="4437112"/>
            <a:ext cx="3079386" cy="2960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74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076BFF-47FA-4071-9BF0-7FCD75A78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/>
          <a:lstStyle/>
          <a:p>
            <a:r>
              <a:rPr lang="bg-BG" dirty="0" smtClean="0"/>
              <a:t>Какво ще се случи с вашите идеи?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7C8BF11-CCBE-44FC-90F3-5B3F52F8B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196752"/>
            <a:ext cx="9036496" cy="4929411"/>
          </a:xfrm>
        </p:spPr>
        <p:txBody>
          <a:bodyPr/>
          <a:lstStyle/>
          <a:p>
            <a:r>
              <a:rPr lang="bg-BG" dirty="0" smtClean="0"/>
              <a:t>Послушахме обратната връзка, която получихме в училищата. Направихме някои промени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Информацията, която получаваме от вас, е обсъждана на работни срещи</a:t>
            </a:r>
            <a:r>
              <a:rPr lang="en-GB" dirty="0" smtClean="0"/>
              <a:t>. </a:t>
            </a:r>
            <a:r>
              <a:rPr lang="bg-BG" dirty="0" smtClean="0"/>
              <a:t>Тук на снимката сме в Брюксел: съставяме наръчник за това как хората да останат в безопасност. Той е базиран на това, което ни казвате. 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EC2C29A-9430-4EB2-835A-90F82FB2D8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392788"/>
            <a:ext cx="3323461" cy="2492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56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30D343-75E9-4910-9C29-2C6609FD9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16632"/>
            <a:ext cx="8892480" cy="1143000"/>
          </a:xfrm>
        </p:spPr>
        <p:txBody>
          <a:bodyPr/>
          <a:lstStyle/>
          <a:p>
            <a:r>
              <a:rPr lang="bg-BG" dirty="0" smtClean="0"/>
              <a:t>Какво бихме искали да направите </a:t>
            </a:r>
            <a:r>
              <a:rPr lang="en-GB" dirty="0" smtClean="0"/>
              <a:t>…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8E9DBEF-59C3-4B98-9A0A-8E5D68B8E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196752"/>
            <a:ext cx="8229600" cy="4525963"/>
          </a:xfrm>
        </p:spPr>
        <p:txBody>
          <a:bodyPr/>
          <a:lstStyle/>
          <a:p>
            <a:r>
              <a:rPr lang="bg-BG" dirty="0" smtClean="0"/>
              <a:t>Ще се опитаме да разберем какво сте запомнили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Моля, помогнете ни да попълним тези листи голям формат</a:t>
            </a:r>
            <a:r>
              <a:rPr lang="bg-BG" dirty="0"/>
              <a:t>!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D0D8ACF1-B4AE-4F32-A5E1-E17367B32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319" y="3021973"/>
            <a:ext cx="3818018" cy="3802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59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688" y="274638"/>
            <a:ext cx="8686800" cy="1143000"/>
          </a:xfrm>
        </p:spPr>
        <p:txBody>
          <a:bodyPr>
            <a:normAutofit/>
          </a:bodyPr>
          <a:lstStyle/>
          <a:p>
            <a:pPr algn="l"/>
            <a:r>
              <a:rPr lang="bg-BG" dirty="0" smtClean="0"/>
              <a:t>Да пробваме с бързата викторина: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44216"/>
            <a:ext cx="9396536" cy="4205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да останем в безопасност от</a:t>
            </a:r>
            <a:endParaRPr lang="en-GB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bg-BG" sz="3500" dirty="0" smtClean="0">
                <a:solidFill>
                  <a:srgbClr val="FF0000"/>
                </a:solidFill>
              </a:rPr>
              <a:t>Преследвача на Сексуална Експлоатация?</a:t>
            </a:r>
            <a:endParaRPr lang="en-GB" sz="3500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186279" cy="8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2" descr="Image result for Chaser cartoon">
            <a:extLst>
              <a:ext uri="{FF2B5EF4-FFF2-40B4-BE49-F238E27FC236}">
                <a16:creationId xmlns:a16="http://schemas.microsoft.com/office/drawing/2014/main" xmlns="" id="{E51E8956-27AF-4AC0-AED7-E1E4823303C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Image result for Chaser cartoon">
            <a:extLst>
              <a:ext uri="{FF2B5EF4-FFF2-40B4-BE49-F238E27FC236}">
                <a16:creationId xmlns:a16="http://schemas.microsoft.com/office/drawing/2014/main" xmlns="" id="{D4EBA2D9-835A-4170-B638-DE1150AB6AC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8" name="Picture 6" descr="Image result for Chaser cartoon">
            <a:extLst>
              <a:ext uri="{FF2B5EF4-FFF2-40B4-BE49-F238E27FC236}">
                <a16:creationId xmlns:a16="http://schemas.microsoft.com/office/drawing/2014/main" xmlns="" id="{E833192C-C0CF-4B75-9C86-9FDA582C3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2924944"/>
            <a:ext cx="47625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The Chase (Walk-On Theme)">
            <a:hlinkClick r:id="" action="ppaction://media"/>
            <a:extLst>
              <a:ext uri="{FF2B5EF4-FFF2-40B4-BE49-F238E27FC236}">
                <a16:creationId xmlns:a16="http://schemas.microsoft.com/office/drawing/2014/main" xmlns="" id="{E337998A-947D-4661-ACDE-F0EBD3D013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844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chemeClr val="accent1">
                <a:lumMod val="5000"/>
                <a:lumOff val="95000"/>
              </a:schemeClr>
            </a:gs>
            <a:gs pos="36000">
              <a:srgbClr val="C00000"/>
            </a:gs>
            <a:gs pos="83000">
              <a:srgbClr val="C00000"/>
            </a:gs>
            <a:gs pos="68000">
              <a:schemeClr val="tx1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FEF58F73-85C8-4F47-A66C-0D7D1FE8C9B5}"/>
              </a:ext>
            </a:extLst>
          </p:cNvPr>
          <p:cNvSpPr/>
          <p:nvPr/>
        </p:nvSpPr>
        <p:spPr>
          <a:xfrm>
            <a:off x="486000" y="1352550"/>
            <a:ext cx="8100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3000" dirty="0" smtClean="0"/>
              <a:t>Колко части има </a:t>
            </a:r>
            <a:r>
              <a:rPr lang="bg-BG" sz="3000" i="1" dirty="0" smtClean="0"/>
              <a:t>Кръгът на сигурност</a:t>
            </a:r>
            <a:r>
              <a:rPr lang="en-GB" sz="3000" dirty="0" smtClean="0"/>
              <a:t>?</a:t>
            </a:r>
            <a:endParaRPr lang="en-GB" sz="3000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2E8AF0C5-B7D0-462E-813F-F7A115F78762}"/>
              </a:ext>
            </a:extLst>
          </p:cNvPr>
          <p:cNvSpPr/>
          <p:nvPr/>
        </p:nvSpPr>
        <p:spPr>
          <a:xfrm>
            <a:off x="560070" y="24993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A </a:t>
            </a:r>
          </a:p>
          <a:p>
            <a:pPr algn="ctr"/>
            <a:r>
              <a:rPr lang="bg-BG" sz="1350" dirty="0"/>
              <a:t>Три</a:t>
            </a:r>
            <a:r>
              <a:rPr lang="en-GB" sz="1350" dirty="0"/>
              <a:t> 3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81F6B90A-1AEA-4A67-99A5-1286B7D97350}"/>
              </a:ext>
            </a:extLst>
          </p:cNvPr>
          <p:cNvSpPr/>
          <p:nvPr/>
        </p:nvSpPr>
        <p:spPr>
          <a:xfrm>
            <a:off x="3253500" y="24993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B</a:t>
            </a:r>
          </a:p>
          <a:p>
            <a:pPr algn="ctr"/>
            <a:r>
              <a:rPr lang="en-GB" sz="1350" dirty="0"/>
              <a:t>Seven 7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5C240034-48CC-419E-81B5-B940AFD5778F}"/>
              </a:ext>
            </a:extLst>
          </p:cNvPr>
          <p:cNvSpPr/>
          <p:nvPr/>
        </p:nvSpPr>
        <p:spPr>
          <a:xfrm>
            <a:off x="5966665" y="2478839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bg-BG" sz="1350" dirty="0" smtClean="0"/>
              <a:t>Десет </a:t>
            </a:r>
            <a:r>
              <a:rPr lang="en-GB" sz="1350" dirty="0" smtClean="0"/>
              <a:t>10</a:t>
            </a:r>
            <a:endParaRPr lang="en-GB" sz="1350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31A5ACC4-037B-441E-8F59-411DA16296CF}"/>
              </a:ext>
            </a:extLst>
          </p:cNvPr>
          <p:cNvSpPr/>
          <p:nvPr/>
        </p:nvSpPr>
        <p:spPr>
          <a:xfrm>
            <a:off x="3253500" y="4021727"/>
            <a:ext cx="2565000" cy="945000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CHASER CHOSE</a:t>
            </a:r>
          </a:p>
        </p:txBody>
      </p:sp>
      <p:sp>
        <p:nvSpPr>
          <p:cNvPr id="20" name="Rectangle: Rounded Corners 19">
            <a:hlinkClick r:id="rId2" action="ppaction://hlinksldjump"/>
            <a:extLst>
              <a:ext uri="{FF2B5EF4-FFF2-40B4-BE49-F238E27FC236}">
                <a16:creationId xmlns:a16="http://schemas.microsoft.com/office/drawing/2014/main" xmlns="" id="{1B0D6729-050F-4DB6-8A7F-B5EC7777418B}"/>
              </a:ext>
            </a:extLst>
          </p:cNvPr>
          <p:cNvSpPr/>
          <p:nvPr/>
        </p:nvSpPr>
        <p:spPr>
          <a:xfrm>
            <a:off x="579804" y="2492896"/>
            <a:ext cx="2565000" cy="9450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A </a:t>
            </a:r>
          </a:p>
          <a:p>
            <a:pPr algn="ctr"/>
            <a:r>
              <a:rPr lang="bg-BG" sz="1350" dirty="0" smtClean="0"/>
              <a:t>Три</a:t>
            </a:r>
            <a:r>
              <a:rPr lang="en-GB" sz="1350" dirty="0" smtClean="0"/>
              <a:t> </a:t>
            </a:r>
            <a:r>
              <a:rPr lang="en-GB" sz="1350" dirty="0"/>
              <a:t>3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927D1EF5-04DE-44C2-9D27-BA02C0F04EA8}"/>
              </a:ext>
            </a:extLst>
          </p:cNvPr>
          <p:cNvSpPr/>
          <p:nvPr/>
        </p:nvSpPr>
        <p:spPr>
          <a:xfrm>
            <a:off x="3273235" y="2479325"/>
            <a:ext cx="2565000" cy="945000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B</a:t>
            </a:r>
          </a:p>
          <a:p>
            <a:pPr algn="ctr"/>
            <a:r>
              <a:rPr lang="bg-BG" sz="1350" dirty="0" smtClean="0"/>
              <a:t>Седем </a:t>
            </a:r>
            <a:r>
              <a:rPr lang="en-GB" sz="1350" dirty="0" smtClean="0"/>
              <a:t>7</a:t>
            </a:r>
            <a:endParaRPr lang="en-GB" sz="1350" dirty="0"/>
          </a:p>
        </p:txBody>
      </p:sp>
      <p:sp>
        <p:nvSpPr>
          <p:cNvPr id="22" name="Rectangle: Rounded Corners 21">
            <a:hlinkClick r:id="rId2" action="ppaction://hlinksldjump"/>
            <a:extLst>
              <a:ext uri="{FF2B5EF4-FFF2-40B4-BE49-F238E27FC236}">
                <a16:creationId xmlns:a16="http://schemas.microsoft.com/office/drawing/2014/main" xmlns="" id="{57E0E0A6-44D3-4EE6-8AF3-58EC87D24A87}"/>
              </a:ext>
            </a:extLst>
          </p:cNvPr>
          <p:cNvSpPr/>
          <p:nvPr/>
        </p:nvSpPr>
        <p:spPr>
          <a:xfrm>
            <a:off x="5966665" y="2492896"/>
            <a:ext cx="2565000" cy="9450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bg-BG" sz="1350" dirty="0" smtClean="0"/>
              <a:t>Десет</a:t>
            </a:r>
            <a:r>
              <a:rPr lang="en-GB" sz="1350" dirty="0" smtClean="0"/>
              <a:t> </a:t>
            </a:r>
            <a:r>
              <a:rPr lang="en-GB" sz="1350" dirty="0"/>
              <a:t>10</a:t>
            </a:r>
          </a:p>
        </p:txBody>
      </p:sp>
      <p:sp>
        <p:nvSpPr>
          <p:cNvPr id="23" name="Rectangle: Rounded Corners 22">
            <a:hlinkClick r:id="rId3" action="ppaction://hlinksldjump"/>
            <a:extLst>
              <a:ext uri="{FF2B5EF4-FFF2-40B4-BE49-F238E27FC236}">
                <a16:creationId xmlns:a16="http://schemas.microsoft.com/office/drawing/2014/main" xmlns="" id="{37CE4177-1F3F-4A5B-9139-F26D1DE32575}"/>
              </a:ext>
            </a:extLst>
          </p:cNvPr>
          <p:cNvSpPr/>
          <p:nvPr/>
        </p:nvSpPr>
        <p:spPr>
          <a:xfrm>
            <a:off x="3258106" y="2492896"/>
            <a:ext cx="2565000" cy="945000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B</a:t>
            </a:r>
          </a:p>
          <a:p>
            <a:pPr algn="ctr"/>
            <a:r>
              <a:rPr lang="bg-BG" sz="1350" dirty="0" smtClean="0"/>
              <a:t>Седем </a:t>
            </a:r>
            <a:r>
              <a:rPr lang="en-GB" sz="1350" dirty="0" smtClean="0"/>
              <a:t>7</a:t>
            </a:r>
            <a:endParaRPr lang="en-GB" sz="1350" dirty="0"/>
          </a:p>
        </p:txBody>
      </p:sp>
    </p:spTree>
    <p:extLst>
      <p:ext uri="{BB962C8B-B14F-4D97-AF65-F5344CB8AC3E}">
        <p14:creationId xmlns:p14="http://schemas.microsoft.com/office/powerpoint/2010/main" val="249447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chemeClr val="accent1">
                <a:lumMod val="5000"/>
                <a:lumOff val="95000"/>
              </a:schemeClr>
            </a:gs>
            <a:gs pos="36000">
              <a:srgbClr val="C00000"/>
            </a:gs>
            <a:gs pos="83000">
              <a:srgbClr val="C00000"/>
            </a:gs>
            <a:gs pos="68000">
              <a:schemeClr val="tx1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FEF58F73-85C8-4F47-A66C-0D7D1FE8C9B5}"/>
              </a:ext>
            </a:extLst>
          </p:cNvPr>
          <p:cNvSpPr/>
          <p:nvPr/>
        </p:nvSpPr>
        <p:spPr>
          <a:xfrm>
            <a:off x="486000" y="1352550"/>
            <a:ext cx="8100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3000" dirty="0" smtClean="0"/>
              <a:t>Един аспект от </a:t>
            </a:r>
            <a:r>
              <a:rPr lang="bg-BG" sz="3000" i="1" dirty="0" smtClean="0"/>
              <a:t>Кръга на безопасност</a:t>
            </a:r>
            <a:r>
              <a:rPr lang="bg-BG" sz="3000" dirty="0" smtClean="0"/>
              <a:t> </a:t>
            </a:r>
            <a:br>
              <a:rPr lang="bg-BG" sz="3000" dirty="0" smtClean="0"/>
            </a:br>
            <a:r>
              <a:rPr lang="bg-BG" sz="3000" dirty="0" smtClean="0"/>
              <a:t>е разбирането за…</a:t>
            </a:r>
            <a:endParaRPr lang="en-GB" sz="3000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2E8AF0C5-B7D0-462E-813F-F7A115F78762}"/>
              </a:ext>
            </a:extLst>
          </p:cNvPr>
          <p:cNvSpPr/>
          <p:nvPr/>
        </p:nvSpPr>
        <p:spPr>
          <a:xfrm>
            <a:off x="486000" y="24840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A</a:t>
            </a:r>
          </a:p>
          <a:p>
            <a:pPr algn="ctr"/>
            <a:r>
              <a:rPr lang="en-GB" sz="1350" dirty="0"/>
              <a:t>What privacy is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81F6B90A-1AEA-4A67-99A5-1286B7D97350}"/>
              </a:ext>
            </a:extLst>
          </p:cNvPr>
          <p:cNvSpPr/>
          <p:nvPr/>
        </p:nvSpPr>
        <p:spPr>
          <a:xfrm>
            <a:off x="3253500" y="24993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B</a:t>
            </a:r>
          </a:p>
          <a:p>
            <a:pPr algn="ctr"/>
            <a:r>
              <a:rPr lang="bg-BG" sz="1350" dirty="0"/>
              <a:t>Как работи интернет </a:t>
            </a:r>
            <a:endParaRPr lang="en-GB" sz="1350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5C240034-48CC-419E-81B5-B940AFD5778F}"/>
              </a:ext>
            </a:extLst>
          </p:cNvPr>
          <p:cNvSpPr/>
          <p:nvPr/>
        </p:nvSpPr>
        <p:spPr>
          <a:xfrm>
            <a:off x="5946930" y="24993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bg-BG" sz="1350" dirty="0"/>
              <a:t>Как да направим</a:t>
            </a:r>
            <a:r>
              <a:rPr lang="en-US" sz="1350" dirty="0"/>
              <a:t> </a:t>
            </a:r>
            <a:r>
              <a:rPr lang="bg-BG" sz="1350" dirty="0"/>
              <a:t>номер на приятел</a:t>
            </a:r>
            <a:endParaRPr lang="en-GB" sz="1350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31A5ACC4-037B-441E-8F59-411DA16296CF}"/>
              </a:ext>
            </a:extLst>
          </p:cNvPr>
          <p:cNvSpPr/>
          <p:nvPr/>
        </p:nvSpPr>
        <p:spPr>
          <a:xfrm>
            <a:off x="3253500" y="4021727"/>
            <a:ext cx="2565000" cy="945000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350" dirty="0" smtClean="0"/>
              <a:t>ИЗБЕРЕТЕ </a:t>
            </a:r>
            <a:endParaRPr lang="en-GB" sz="1350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B5E8C12B-89B0-4A4A-88BD-DF9BC8BC7E6F}"/>
              </a:ext>
            </a:extLst>
          </p:cNvPr>
          <p:cNvSpPr/>
          <p:nvPr/>
        </p:nvSpPr>
        <p:spPr>
          <a:xfrm>
            <a:off x="480076" y="2484000"/>
            <a:ext cx="2565000" cy="945000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A</a:t>
            </a:r>
          </a:p>
          <a:p>
            <a:pPr algn="ctr"/>
            <a:r>
              <a:rPr lang="bg-BG" sz="1350" dirty="0"/>
              <a:t>Какво е лично (лична неприкосновеност)</a:t>
            </a:r>
            <a:endParaRPr lang="en-GB" sz="1350" dirty="0"/>
          </a:p>
        </p:txBody>
      </p:sp>
      <p:sp>
        <p:nvSpPr>
          <p:cNvPr id="12" name="Rectangle: Rounded Corners 11">
            <a:hlinkClick r:id="rId2" action="ppaction://hlinksldjump"/>
            <a:extLst>
              <a:ext uri="{FF2B5EF4-FFF2-40B4-BE49-F238E27FC236}">
                <a16:creationId xmlns:a16="http://schemas.microsoft.com/office/drawing/2014/main" xmlns="" id="{6DF97900-E56D-4D8E-AB39-7902C00A2EDA}"/>
              </a:ext>
            </a:extLst>
          </p:cNvPr>
          <p:cNvSpPr/>
          <p:nvPr/>
        </p:nvSpPr>
        <p:spPr>
          <a:xfrm>
            <a:off x="3267163" y="2505667"/>
            <a:ext cx="2565000" cy="9450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 smtClean="0"/>
              <a:t>B</a:t>
            </a:r>
          </a:p>
          <a:p>
            <a:pPr algn="ctr"/>
            <a:r>
              <a:rPr lang="bg-BG" sz="1350" dirty="0" smtClean="0"/>
              <a:t>Как работи интернет </a:t>
            </a:r>
            <a:endParaRPr lang="en-GB" sz="1350" dirty="0"/>
          </a:p>
        </p:txBody>
      </p:sp>
      <p:sp>
        <p:nvSpPr>
          <p:cNvPr id="14" name="Rectangle: Rounded Corners 13">
            <a:hlinkClick r:id="rId2" action="ppaction://hlinksldjump"/>
            <a:extLst>
              <a:ext uri="{FF2B5EF4-FFF2-40B4-BE49-F238E27FC236}">
                <a16:creationId xmlns:a16="http://schemas.microsoft.com/office/drawing/2014/main" xmlns="" id="{A36A4EC6-3679-422A-8DD5-D5C23127EA51}"/>
              </a:ext>
            </a:extLst>
          </p:cNvPr>
          <p:cNvSpPr/>
          <p:nvPr/>
        </p:nvSpPr>
        <p:spPr>
          <a:xfrm>
            <a:off x="5960593" y="2494572"/>
            <a:ext cx="2565000" cy="9450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bg-BG" sz="1350" dirty="0" smtClean="0"/>
              <a:t>Как да направим</a:t>
            </a:r>
            <a:r>
              <a:rPr lang="en-US" sz="1350" dirty="0" smtClean="0"/>
              <a:t> </a:t>
            </a:r>
            <a:r>
              <a:rPr lang="bg-BG" sz="1350" dirty="0" smtClean="0"/>
              <a:t>номер на приятел</a:t>
            </a:r>
            <a:endParaRPr lang="en-GB" sz="1350" dirty="0"/>
          </a:p>
        </p:txBody>
      </p:sp>
      <p:sp>
        <p:nvSpPr>
          <p:cNvPr id="24" name="Rectangle: Rounded Corners 23">
            <a:hlinkClick r:id="rId3" action="ppaction://hlinksldjump"/>
            <a:extLst>
              <a:ext uri="{FF2B5EF4-FFF2-40B4-BE49-F238E27FC236}">
                <a16:creationId xmlns:a16="http://schemas.microsoft.com/office/drawing/2014/main" xmlns="" id="{B5B920DC-9660-4D80-A8ED-31D690494285}"/>
              </a:ext>
            </a:extLst>
          </p:cNvPr>
          <p:cNvSpPr/>
          <p:nvPr/>
        </p:nvSpPr>
        <p:spPr>
          <a:xfrm>
            <a:off x="487815" y="2484000"/>
            <a:ext cx="2565000" cy="945000"/>
          </a:xfrm>
          <a:prstGeom prst="roundRect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A</a:t>
            </a:r>
          </a:p>
          <a:p>
            <a:pPr algn="ctr"/>
            <a:r>
              <a:rPr lang="bg-BG" sz="1350" dirty="0" smtClean="0"/>
              <a:t>Какво е лично (лична неприкосновеност)</a:t>
            </a:r>
            <a:endParaRPr lang="en-GB" sz="1350" dirty="0"/>
          </a:p>
        </p:txBody>
      </p:sp>
    </p:spTree>
    <p:extLst>
      <p:ext uri="{BB962C8B-B14F-4D97-AF65-F5344CB8AC3E}">
        <p14:creationId xmlns:p14="http://schemas.microsoft.com/office/powerpoint/2010/main" val="422764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chemeClr val="accent1">
                <a:lumMod val="5000"/>
                <a:lumOff val="95000"/>
              </a:schemeClr>
            </a:gs>
            <a:gs pos="36000">
              <a:srgbClr val="C00000"/>
            </a:gs>
            <a:gs pos="83000">
              <a:srgbClr val="C00000"/>
            </a:gs>
            <a:gs pos="68000">
              <a:schemeClr val="tx1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FEF58F73-85C8-4F47-A66C-0D7D1FE8C9B5}"/>
              </a:ext>
            </a:extLst>
          </p:cNvPr>
          <p:cNvSpPr/>
          <p:nvPr/>
        </p:nvSpPr>
        <p:spPr>
          <a:xfrm>
            <a:off x="486000" y="1352550"/>
            <a:ext cx="8100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/>
              <a:t>HOPE </a:t>
            </a:r>
            <a:r>
              <a:rPr lang="bg-BG" sz="3000" dirty="0" smtClean="0"/>
              <a:t>(Надежда) означава </a:t>
            </a:r>
            <a:endParaRPr lang="en-GB" sz="3000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2E8AF0C5-B7D0-462E-813F-F7A115F78762}"/>
              </a:ext>
            </a:extLst>
          </p:cNvPr>
          <p:cNvSpPr/>
          <p:nvPr/>
        </p:nvSpPr>
        <p:spPr>
          <a:xfrm>
            <a:off x="486000" y="24840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A</a:t>
            </a:r>
          </a:p>
          <a:p>
            <a:pPr algn="ctr"/>
            <a:r>
              <a:rPr lang="bg-BG" sz="1200" dirty="0"/>
              <a:t>Помощ при гоненица с деца</a:t>
            </a:r>
            <a:endParaRPr lang="en-GB" sz="1200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81F6B90A-1AEA-4A67-99A5-1286B7D97350}"/>
              </a:ext>
            </a:extLst>
          </p:cNvPr>
          <p:cNvSpPr/>
          <p:nvPr/>
        </p:nvSpPr>
        <p:spPr>
          <a:xfrm>
            <a:off x="3253500" y="24993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</a:t>
            </a:r>
          </a:p>
          <a:p>
            <a:pPr algn="ctr"/>
            <a:r>
              <a:rPr lang="bg-BG" sz="1200" dirty="0" err="1"/>
              <a:t>Самопомощ</a:t>
            </a:r>
            <a:r>
              <a:rPr lang="bg-BG" sz="1200" dirty="0"/>
              <a:t> при ядене на яйца</a:t>
            </a:r>
            <a:endParaRPr lang="en-GB" sz="1200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5C240034-48CC-419E-81B5-B940AFD5778F}"/>
              </a:ext>
            </a:extLst>
          </p:cNvPr>
          <p:cNvSpPr/>
          <p:nvPr/>
        </p:nvSpPr>
        <p:spPr>
          <a:xfrm>
            <a:off x="5946930" y="24993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en-GB" sz="1350" dirty="0"/>
              <a:t>Helping ourselves prevent exploitation</a:t>
            </a:r>
            <a:endParaRPr lang="en-GB" sz="1350" dirty="0">
              <a:solidFill>
                <a:schemeClr val="bg1"/>
              </a:solidFill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31A5ACC4-037B-441E-8F59-411DA16296CF}"/>
              </a:ext>
            </a:extLst>
          </p:cNvPr>
          <p:cNvSpPr/>
          <p:nvPr/>
        </p:nvSpPr>
        <p:spPr>
          <a:xfrm>
            <a:off x="3253500" y="4021727"/>
            <a:ext cx="2565000" cy="945000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350" dirty="0"/>
              <a:t>ИЗБЕРЕТЕ </a:t>
            </a:r>
            <a:endParaRPr lang="en-GB" sz="1350" dirty="0"/>
          </a:p>
        </p:txBody>
      </p:sp>
      <p:sp>
        <p:nvSpPr>
          <p:cNvPr id="13" name="Rectangle: Rounded Corners 12">
            <a:hlinkClick r:id="rId2" action="ppaction://hlinksldjump"/>
            <a:extLst>
              <a:ext uri="{FF2B5EF4-FFF2-40B4-BE49-F238E27FC236}">
                <a16:creationId xmlns:a16="http://schemas.microsoft.com/office/drawing/2014/main" xmlns="" id="{43B83558-1949-4323-A315-F9A16E26C781}"/>
              </a:ext>
            </a:extLst>
          </p:cNvPr>
          <p:cNvSpPr/>
          <p:nvPr/>
        </p:nvSpPr>
        <p:spPr>
          <a:xfrm>
            <a:off x="486000" y="2474147"/>
            <a:ext cx="2565000" cy="9450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 smtClean="0"/>
              <a:t>A</a:t>
            </a:r>
          </a:p>
          <a:p>
            <a:pPr algn="ctr"/>
            <a:r>
              <a:rPr lang="bg-BG" sz="1400" dirty="0" smtClean="0"/>
              <a:t>Помощ при гоненица с деца</a:t>
            </a:r>
            <a:endParaRPr lang="en-GB" sz="1350" dirty="0"/>
          </a:p>
        </p:txBody>
      </p:sp>
      <p:sp>
        <p:nvSpPr>
          <p:cNvPr id="20" name="Rectangle: Rounded Corners 19">
            <a:hlinkClick r:id="rId2" action="ppaction://hlinksldjump"/>
            <a:extLst>
              <a:ext uri="{FF2B5EF4-FFF2-40B4-BE49-F238E27FC236}">
                <a16:creationId xmlns:a16="http://schemas.microsoft.com/office/drawing/2014/main" xmlns="" id="{1EA3EB79-9B90-41A5-A292-0320204ABFAE}"/>
              </a:ext>
            </a:extLst>
          </p:cNvPr>
          <p:cNvSpPr/>
          <p:nvPr/>
        </p:nvSpPr>
        <p:spPr>
          <a:xfrm>
            <a:off x="3253500" y="2489447"/>
            <a:ext cx="2565000" cy="9450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B</a:t>
            </a:r>
          </a:p>
          <a:p>
            <a:pPr algn="ctr"/>
            <a:r>
              <a:rPr lang="bg-BG" sz="1400" dirty="0" err="1"/>
              <a:t>Самопомощ</a:t>
            </a:r>
            <a:r>
              <a:rPr lang="bg-BG" sz="1400" dirty="0"/>
              <a:t> </a:t>
            </a:r>
            <a:r>
              <a:rPr lang="bg-BG" sz="1400" dirty="0" smtClean="0"/>
              <a:t>при ядене на яйца</a:t>
            </a:r>
            <a:endParaRPr lang="en-GB" sz="1350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BDE9103-618E-4913-B1AF-7C5733082F54}"/>
              </a:ext>
            </a:extLst>
          </p:cNvPr>
          <p:cNvSpPr/>
          <p:nvPr/>
        </p:nvSpPr>
        <p:spPr>
          <a:xfrm>
            <a:off x="5946930" y="2499300"/>
            <a:ext cx="2565000" cy="945000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C</a:t>
            </a:r>
          </a:p>
          <a:p>
            <a:pPr algn="ctr"/>
            <a:r>
              <a:rPr lang="bg-BG" sz="1200" dirty="0" err="1"/>
              <a:t>Самопомощ</a:t>
            </a:r>
            <a:r>
              <a:rPr lang="bg-BG" sz="1200" dirty="0"/>
              <a:t> в предотвратяването на експлоатация</a:t>
            </a:r>
            <a:endParaRPr lang="en-GB" sz="1200" dirty="0">
              <a:solidFill>
                <a:schemeClr val="bg1"/>
              </a:solidFill>
            </a:endParaRPr>
          </a:p>
        </p:txBody>
      </p:sp>
      <p:sp>
        <p:nvSpPr>
          <p:cNvPr id="22" name="Rectangle: Rounded Corners 21">
            <a:hlinkClick r:id="rId3" action="ppaction://hlinksldjump"/>
            <a:extLst>
              <a:ext uri="{FF2B5EF4-FFF2-40B4-BE49-F238E27FC236}">
                <a16:creationId xmlns:a16="http://schemas.microsoft.com/office/drawing/2014/main" xmlns="" id="{EC5B80CF-0D03-4D01-A695-7180573C3D3D}"/>
              </a:ext>
            </a:extLst>
          </p:cNvPr>
          <p:cNvSpPr/>
          <p:nvPr/>
        </p:nvSpPr>
        <p:spPr>
          <a:xfrm>
            <a:off x="5946930" y="2474147"/>
            <a:ext cx="2565000" cy="945000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bg-BG" sz="1400" dirty="0" err="1"/>
              <a:t>Самопомощ</a:t>
            </a:r>
            <a:r>
              <a:rPr lang="bg-BG" sz="1400" dirty="0"/>
              <a:t> в предотвратяването на експлоатация</a:t>
            </a:r>
            <a:endParaRPr lang="en-GB" sz="13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091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3" grpId="0" animBg="1"/>
      <p:bldP spid="20" grpId="0" animBg="1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chemeClr val="accent1">
                <a:lumMod val="5000"/>
                <a:lumOff val="95000"/>
              </a:schemeClr>
            </a:gs>
            <a:gs pos="36000">
              <a:srgbClr val="C00000"/>
            </a:gs>
            <a:gs pos="83000">
              <a:srgbClr val="C00000"/>
            </a:gs>
            <a:gs pos="68000">
              <a:schemeClr val="tx1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FEF58F73-85C8-4F47-A66C-0D7D1FE8C9B5}"/>
              </a:ext>
            </a:extLst>
          </p:cNvPr>
          <p:cNvSpPr/>
          <p:nvPr/>
        </p:nvSpPr>
        <p:spPr>
          <a:xfrm>
            <a:off x="486000" y="1352550"/>
            <a:ext cx="8100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3000" dirty="0" smtClean="0"/>
              <a:t>Една от </a:t>
            </a:r>
            <a:r>
              <a:rPr lang="bg-BG" sz="3000" dirty="0"/>
              <a:t>о</a:t>
            </a:r>
            <a:r>
              <a:rPr lang="bg-BG" sz="3000" dirty="0" smtClean="0"/>
              <a:t>рганизациите, на които може да сигнализирате, е</a:t>
            </a:r>
            <a:r>
              <a:rPr lang="en-GB" sz="3000" dirty="0" smtClean="0"/>
              <a:t>....</a:t>
            </a:r>
            <a:endParaRPr lang="en-GB" sz="3000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2E8AF0C5-B7D0-462E-813F-F7A115F78762}"/>
              </a:ext>
            </a:extLst>
          </p:cNvPr>
          <p:cNvSpPr/>
          <p:nvPr/>
        </p:nvSpPr>
        <p:spPr>
          <a:xfrm>
            <a:off x="6021000" y="24840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bg-BG" sz="1350" dirty="0"/>
              <a:t>Кажи </a:t>
            </a:r>
            <a:r>
              <a:rPr lang="bg-BG" sz="1350" dirty="0" err="1"/>
              <a:t>Ура</a:t>
            </a:r>
            <a:endParaRPr lang="en-GB" sz="1350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81F6B90A-1AEA-4A67-99A5-1286B7D97350}"/>
              </a:ext>
            </a:extLst>
          </p:cNvPr>
          <p:cNvSpPr/>
          <p:nvPr/>
        </p:nvSpPr>
        <p:spPr>
          <a:xfrm>
            <a:off x="3253500" y="24993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B</a:t>
            </a:r>
          </a:p>
          <a:p>
            <a:pPr algn="ctr"/>
            <a:r>
              <a:rPr lang="bg-BG" sz="1350" dirty="0"/>
              <a:t>Не казвай нищо</a:t>
            </a:r>
            <a:endParaRPr lang="en-GB" sz="1350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5C240034-48CC-419E-81B5-B940AFD5778F}"/>
              </a:ext>
            </a:extLst>
          </p:cNvPr>
          <p:cNvSpPr/>
          <p:nvPr/>
        </p:nvSpPr>
        <p:spPr>
          <a:xfrm>
            <a:off x="381017" y="24993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A</a:t>
            </a:r>
          </a:p>
          <a:p>
            <a:pPr algn="ctr"/>
            <a:r>
              <a:rPr lang="en-GB" sz="1350" dirty="0"/>
              <a:t>Say Something </a:t>
            </a:r>
            <a:endParaRPr lang="en-GB" sz="1350" dirty="0">
              <a:solidFill>
                <a:schemeClr val="bg1"/>
              </a:solidFill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31A5ACC4-037B-441E-8F59-411DA16296CF}"/>
              </a:ext>
            </a:extLst>
          </p:cNvPr>
          <p:cNvSpPr/>
          <p:nvPr/>
        </p:nvSpPr>
        <p:spPr>
          <a:xfrm>
            <a:off x="3253500" y="4021727"/>
            <a:ext cx="2565000" cy="945000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350" dirty="0"/>
              <a:t>ИЗБЕРЕТЕ </a:t>
            </a:r>
            <a:endParaRPr lang="en-GB" sz="1350" dirty="0"/>
          </a:p>
        </p:txBody>
      </p:sp>
      <p:sp>
        <p:nvSpPr>
          <p:cNvPr id="13" name="Rectangle: Rounded Corners 12">
            <a:hlinkClick r:id="rId2" action="ppaction://hlinksldjump"/>
            <a:extLst>
              <a:ext uri="{FF2B5EF4-FFF2-40B4-BE49-F238E27FC236}">
                <a16:creationId xmlns:a16="http://schemas.microsoft.com/office/drawing/2014/main" xmlns="" id="{43B83558-1949-4323-A315-F9A16E26C781}"/>
              </a:ext>
            </a:extLst>
          </p:cNvPr>
          <p:cNvSpPr/>
          <p:nvPr/>
        </p:nvSpPr>
        <p:spPr>
          <a:xfrm>
            <a:off x="6021000" y="2484000"/>
            <a:ext cx="2565000" cy="9450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bg-BG" sz="1350" dirty="0" smtClean="0"/>
              <a:t>Детски телефон</a:t>
            </a:r>
            <a:endParaRPr lang="en-GB" sz="1350" dirty="0"/>
          </a:p>
        </p:txBody>
      </p:sp>
      <p:sp>
        <p:nvSpPr>
          <p:cNvPr id="20" name="Rectangle: Rounded Corners 19">
            <a:hlinkClick r:id="rId2" action="ppaction://hlinksldjump"/>
            <a:extLst>
              <a:ext uri="{FF2B5EF4-FFF2-40B4-BE49-F238E27FC236}">
                <a16:creationId xmlns:a16="http://schemas.microsoft.com/office/drawing/2014/main" xmlns="" id="{1EA3EB79-9B90-41A5-A292-0320204ABFAE}"/>
              </a:ext>
            </a:extLst>
          </p:cNvPr>
          <p:cNvSpPr/>
          <p:nvPr/>
        </p:nvSpPr>
        <p:spPr>
          <a:xfrm>
            <a:off x="3253500" y="2484000"/>
            <a:ext cx="2565000" cy="9450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 smtClean="0"/>
              <a:t>B</a:t>
            </a:r>
          </a:p>
          <a:p>
            <a:pPr algn="ctr"/>
            <a:r>
              <a:rPr lang="bg-BG" sz="1350" dirty="0" smtClean="0"/>
              <a:t>Телефон за теб</a:t>
            </a:r>
            <a:endParaRPr lang="en-GB" sz="1350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BDE9103-618E-4913-B1AF-7C5733082F54}"/>
              </a:ext>
            </a:extLst>
          </p:cNvPr>
          <p:cNvSpPr/>
          <p:nvPr/>
        </p:nvSpPr>
        <p:spPr>
          <a:xfrm>
            <a:off x="381017" y="2506935"/>
            <a:ext cx="2565000" cy="945000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A</a:t>
            </a:r>
          </a:p>
          <a:p>
            <a:pPr algn="ctr"/>
            <a:r>
              <a:rPr lang="bg-BG" sz="1350" dirty="0"/>
              <a:t>Кажи нещо</a:t>
            </a:r>
            <a:r>
              <a:rPr lang="en-GB" sz="1350" dirty="0"/>
              <a:t> </a:t>
            </a:r>
            <a:endParaRPr lang="en-GB" sz="1350" dirty="0">
              <a:solidFill>
                <a:schemeClr val="bg1"/>
              </a:solidFill>
            </a:endParaRPr>
          </a:p>
        </p:txBody>
      </p:sp>
      <p:sp>
        <p:nvSpPr>
          <p:cNvPr id="22" name="Rectangle: Rounded Corners 21">
            <a:hlinkClick r:id="rId3" action="ppaction://hlinksldjump"/>
            <a:extLst>
              <a:ext uri="{FF2B5EF4-FFF2-40B4-BE49-F238E27FC236}">
                <a16:creationId xmlns:a16="http://schemas.microsoft.com/office/drawing/2014/main" xmlns="" id="{EC5B80CF-0D03-4D01-A695-7180573C3D3D}"/>
              </a:ext>
            </a:extLst>
          </p:cNvPr>
          <p:cNvSpPr/>
          <p:nvPr/>
        </p:nvSpPr>
        <p:spPr>
          <a:xfrm>
            <a:off x="381017" y="2484000"/>
            <a:ext cx="2565000" cy="945000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A</a:t>
            </a:r>
          </a:p>
          <a:p>
            <a:pPr algn="ctr"/>
            <a:r>
              <a:rPr lang="bg-BG" sz="1350" dirty="0" smtClean="0"/>
              <a:t>Национална телефонна линия за деца</a:t>
            </a:r>
            <a:endParaRPr lang="en-GB" sz="13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76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20" grpId="0" animBg="1"/>
      <p:bldP spid="21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chemeClr val="accent1">
                <a:lumMod val="5000"/>
                <a:lumOff val="95000"/>
              </a:schemeClr>
            </a:gs>
            <a:gs pos="36000">
              <a:srgbClr val="C00000"/>
            </a:gs>
            <a:gs pos="83000">
              <a:srgbClr val="C00000"/>
            </a:gs>
            <a:gs pos="68000">
              <a:schemeClr val="tx1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FEF58F73-85C8-4F47-A66C-0D7D1FE8C9B5}"/>
              </a:ext>
            </a:extLst>
          </p:cNvPr>
          <p:cNvSpPr/>
          <p:nvPr/>
        </p:nvSpPr>
        <p:spPr>
          <a:xfrm>
            <a:off x="486000" y="1352550"/>
            <a:ext cx="8100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3000" dirty="0" smtClean="0"/>
              <a:t>В една добра/положителна връзка НЯМА</a:t>
            </a:r>
            <a:r>
              <a:rPr lang="en-GB" sz="3000" dirty="0" smtClean="0"/>
              <a:t>…</a:t>
            </a:r>
            <a:endParaRPr lang="en-GB" sz="3000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2E8AF0C5-B7D0-462E-813F-F7A115F78762}"/>
              </a:ext>
            </a:extLst>
          </p:cNvPr>
          <p:cNvSpPr/>
          <p:nvPr/>
        </p:nvSpPr>
        <p:spPr>
          <a:xfrm>
            <a:off x="6021000" y="24840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bg-BG" sz="1350" dirty="0"/>
              <a:t>Грижа</a:t>
            </a:r>
            <a:endParaRPr lang="en-GB" sz="1350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81F6B90A-1AEA-4A67-99A5-1286B7D97350}"/>
              </a:ext>
            </a:extLst>
          </p:cNvPr>
          <p:cNvSpPr/>
          <p:nvPr/>
        </p:nvSpPr>
        <p:spPr>
          <a:xfrm>
            <a:off x="486000" y="24993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A</a:t>
            </a:r>
          </a:p>
          <a:p>
            <a:pPr algn="ctr"/>
            <a:r>
              <a:rPr lang="bg-BG" sz="1350" dirty="0"/>
              <a:t>Честност</a:t>
            </a:r>
            <a:endParaRPr lang="en-GB" sz="1350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5C240034-48CC-419E-81B5-B940AFD5778F}"/>
              </a:ext>
            </a:extLst>
          </p:cNvPr>
          <p:cNvSpPr/>
          <p:nvPr/>
        </p:nvSpPr>
        <p:spPr>
          <a:xfrm>
            <a:off x="3253500" y="24840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B</a:t>
            </a:r>
          </a:p>
          <a:p>
            <a:pPr algn="ctr"/>
            <a:r>
              <a:rPr lang="en-GB" sz="1350" dirty="0"/>
              <a:t>Bullying</a:t>
            </a:r>
            <a:endParaRPr lang="en-GB" sz="1350" dirty="0">
              <a:solidFill>
                <a:schemeClr val="bg1"/>
              </a:solidFill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31A5ACC4-037B-441E-8F59-411DA16296CF}"/>
              </a:ext>
            </a:extLst>
          </p:cNvPr>
          <p:cNvSpPr/>
          <p:nvPr/>
        </p:nvSpPr>
        <p:spPr>
          <a:xfrm>
            <a:off x="3253500" y="4021727"/>
            <a:ext cx="2565000" cy="945000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350" dirty="0"/>
              <a:t>ИЗБЕРЕТЕ </a:t>
            </a:r>
            <a:endParaRPr lang="en-GB" sz="1350" dirty="0"/>
          </a:p>
        </p:txBody>
      </p:sp>
      <p:sp>
        <p:nvSpPr>
          <p:cNvPr id="13" name="Rectangle: Rounded Corners 12">
            <a:hlinkClick r:id="rId2" action="ppaction://hlinksldjump"/>
            <a:extLst>
              <a:ext uri="{FF2B5EF4-FFF2-40B4-BE49-F238E27FC236}">
                <a16:creationId xmlns:a16="http://schemas.microsoft.com/office/drawing/2014/main" xmlns="" id="{43B83558-1949-4323-A315-F9A16E26C781}"/>
              </a:ext>
            </a:extLst>
          </p:cNvPr>
          <p:cNvSpPr/>
          <p:nvPr/>
        </p:nvSpPr>
        <p:spPr>
          <a:xfrm>
            <a:off x="6030875" y="2484000"/>
            <a:ext cx="2565000" cy="9450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bg-BG" sz="1350" dirty="0" smtClean="0"/>
              <a:t>Грижа</a:t>
            </a:r>
            <a:endParaRPr lang="en-GB" sz="1350" dirty="0"/>
          </a:p>
        </p:txBody>
      </p:sp>
      <p:sp>
        <p:nvSpPr>
          <p:cNvPr id="20" name="Rectangle: Rounded Corners 19">
            <a:hlinkClick r:id="rId2" action="ppaction://hlinksldjump"/>
            <a:extLst>
              <a:ext uri="{FF2B5EF4-FFF2-40B4-BE49-F238E27FC236}">
                <a16:creationId xmlns:a16="http://schemas.microsoft.com/office/drawing/2014/main" xmlns="" id="{1EA3EB79-9B90-41A5-A292-0320204ABFAE}"/>
              </a:ext>
            </a:extLst>
          </p:cNvPr>
          <p:cNvSpPr/>
          <p:nvPr/>
        </p:nvSpPr>
        <p:spPr>
          <a:xfrm>
            <a:off x="486000" y="2495097"/>
            <a:ext cx="2565000" cy="9450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A</a:t>
            </a:r>
          </a:p>
          <a:p>
            <a:pPr algn="ctr"/>
            <a:r>
              <a:rPr lang="bg-BG" sz="1350" dirty="0" smtClean="0"/>
              <a:t>Честност</a:t>
            </a:r>
            <a:endParaRPr lang="en-GB" sz="1350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BDE9103-618E-4913-B1AF-7C5733082F54}"/>
              </a:ext>
            </a:extLst>
          </p:cNvPr>
          <p:cNvSpPr/>
          <p:nvPr/>
        </p:nvSpPr>
        <p:spPr>
          <a:xfrm>
            <a:off x="3253500" y="2484000"/>
            <a:ext cx="2565000" cy="945000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B</a:t>
            </a:r>
          </a:p>
          <a:p>
            <a:pPr algn="ctr"/>
            <a:r>
              <a:rPr lang="bg-BG" sz="1350" dirty="0"/>
              <a:t>Тормоз</a:t>
            </a:r>
            <a:endParaRPr lang="en-GB" sz="1350" dirty="0">
              <a:solidFill>
                <a:schemeClr val="bg1"/>
              </a:solidFill>
            </a:endParaRPr>
          </a:p>
        </p:txBody>
      </p:sp>
      <p:sp>
        <p:nvSpPr>
          <p:cNvPr id="22" name="Rectangle: Rounded Corners 21">
            <a:hlinkClick r:id="rId3" action="ppaction://hlinksldjump"/>
            <a:extLst>
              <a:ext uri="{FF2B5EF4-FFF2-40B4-BE49-F238E27FC236}">
                <a16:creationId xmlns:a16="http://schemas.microsoft.com/office/drawing/2014/main" xmlns="" id="{EC5B80CF-0D03-4D01-A695-7180573C3D3D}"/>
              </a:ext>
            </a:extLst>
          </p:cNvPr>
          <p:cNvSpPr/>
          <p:nvPr/>
        </p:nvSpPr>
        <p:spPr>
          <a:xfrm>
            <a:off x="3253500" y="2484000"/>
            <a:ext cx="2565000" cy="945000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B</a:t>
            </a:r>
          </a:p>
          <a:p>
            <a:pPr algn="ctr"/>
            <a:r>
              <a:rPr lang="bg-BG" sz="1350" dirty="0" smtClean="0"/>
              <a:t>Тормоз</a:t>
            </a:r>
            <a:endParaRPr lang="en-GB" sz="13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558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20" grpId="0" animBg="1"/>
      <p:bldP spid="21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chemeClr val="accent1">
                <a:lumMod val="5000"/>
                <a:lumOff val="95000"/>
              </a:schemeClr>
            </a:gs>
            <a:gs pos="36000">
              <a:srgbClr val="C00000"/>
            </a:gs>
            <a:gs pos="83000">
              <a:srgbClr val="C00000"/>
            </a:gs>
            <a:gs pos="68000">
              <a:schemeClr val="tx1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FEF58F73-85C8-4F47-A66C-0D7D1FE8C9B5}"/>
              </a:ext>
            </a:extLst>
          </p:cNvPr>
          <p:cNvSpPr/>
          <p:nvPr/>
        </p:nvSpPr>
        <p:spPr>
          <a:xfrm>
            <a:off x="486000" y="1352550"/>
            <a:ext cx="8100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3000" dirty="0" smtClean="0"/>
              <a:t>Ако се запознаете с някого онлайн и </a:t>
            </a:r>
            <a:br>
              <a:rPr lang="bg-BG" sz="3000" dirty="0" smtClean="0"/>
            </a:br>
            <a:r>
              <a:rPr lang="bg-BG" sz="3000" dirty="0" smtClean="0"/>
              <a:t>той ви поиска гола снимка…</a:t>
            </a:r>
            <a:endParaRPr lang="en-GB" sz="3000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2E8AF0C5-B7D0-462E-813F-F7A115F78762}"/>
              </a:ext>
            </a:extLst>
          </p:cNvPr>
          <p:cNvSpPr/>
          <p:nvPr/>
        </p:nvSpPr>
        <p:spPr>
          <a:xfrm>
            <a:off x="3289500" y="2495249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B</a:t>
            </a:r>
          </a:p>
          <a:p>
            <a:pPr algn="ctr"/>
            <a:r>
              <a:rPr lang="bg-BG" sz="1350" dirty="0"/>
              <a:t>Това е </a:t>
            </a:r>
            <a:r>
              <a:rPr lang="en-GB" sz="1350" dirty="0"/>
              <a:t>OK</a:t>
            </a:r>
            <a:r>
              <a:rPr lang="bg-BG" sz="1350" dirty="0"/>
              <a:t>, ако се познавате вече няколко месеца</a:t>
            </a:r>
            <a:endParaRPr lang="en-GB" sz="1350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81F6B90A-1AEA-4A67-99A5-1286B7D97350}"/>
              </a:ext>
            </a:extLst>
          </p:cNvPr>
          <p:cNvSpPr/>
          <p:nvPr/>
        </p:nvSpPr>
        <p:spPr>
          <a:xfrm>
            <a:off x="486000" y="24993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A</a:t>
            </a:r>
          </a:p>
          <a:p>
            <a:pPr algn="ctr"/>
            <a:r>
              <a:rPr lang="bg-BG" sz="1350" dirty="0"/>
              <a:t>Това е </a:t>
            </a:r>
            <a:r>
              <a:rPr lang="en-GB" sz="1350" dirty="0"/>
              <a:t>OK</a:t>
            </a:r>
            <a:r>
              <a:rPr lang="bg-BG" sz="1350" dirty="0"/>
              <a:t>, ако обещае да не я споделя с никой</a:t>
            </a:r>
            <a:endParaRPr lang="en-GB" sz="1350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5C240034-48CC-419E-81B5-B940AFD5778F}"/>
              </a:ext>
            </a:extLst>
          </p:cNvPr>
          <p:cNvSpPr/>
          <p:nvPr/>
        </p:nvSpPr>
        <p:spPr>
          <a:xfrm>
            <a:off x="6021000" y="2501921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en-GB" sz="1350" dirty="0"/>
              <a:t>Never OK</a:t>
            </a:r>
            <a:endParaRPr lang="en-GB" sz="1350" dirty="0">
              <a:solidFill>
                <a:schemeClr val="bg1"/>
              </a:solidFill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31A5ACC4-037B-441E-8F59-411DA16296CF}"/>
              </a:ext>
            </a:extLst>
          </p:cNvPr>
          <p:cNvSpPr/>
          <p:nvPr/>
        </p:nvSpPr>
        <p:spPr>
          <a:xfrm>
            <a:off x="3253500" y="4021727"/>
            <a:ext cx="2565000" cy="945000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350" dirty="0"/>
              <a:t>ИЗБЕРЕТЕ </a:t>
            </a:r>
            <a:endParaRPr lang="en-GB" sz="1350" dirty="0"/>
          </a:p>
        </p:txBody>
      </p:sp>
      <p:sp>
        <p:nvSpPr>
          <p:cNvPr id="13" name="Rectangle: Rounded Corners 12">
            <a:hlinkClick r:id="rId2" action="ppaction://hlinksldjump"/>
            <a:extLst>
              <a:ext uri="{FF2B5EF4-FFF2-40B4-BE49-F238E27FC236}">
                <a16:creationId xmlns:a16="http://schemas.microsoft.com/office/drawing/2014/main" xmlns="" id="{43B83558-1949-4323-A315-F9A16E26C781}"/>
              </a:ext>
            </a:extLst>
          </p:cNvPr>
          <p:cNvSpPr/>
          <p:nvPr/>
        </p:nvSpPr>
        <p:spPr>
          <a:xfrm>
            <a:off x="3289500" y="2492421"/>
            <a:ext cx="2565000" cy="9450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B</a:t>
            </a:r>
          </a:p>
          <a:p>
            <a:pPr algn="ctr"/>
            <a:r>
              <a:rPr lang="bg-BG" sz="1350" dirty="0" smtClean="0"/>
              <a:t>Това е </a:t>
            </a:r>
            <a:r>
              <a:rPr lang="en-GB" sz="1350" dirty="0" smtClean="0"/>
              <a:t>OK</a:t>
            </a:r>
            <a:r>
              <a:rPr lang="bg-BG" sz="1350" dirty="0" smtClean="0"/>
              <a:t>, ако се познавате вече няколко месеца</a:t>
            </a:r>
            <a:endParaRPr lang="en-GB" sz="1350" dirty="0"/>
          </a:p>
        </p:txBody>
      </p:sp>
      <p:sp>
        <p:nvSpPr>
          <p:cNvPr id="20" name="Rectangle: Rounded Corners 19">
            <a:hlinkClick r:id="rId2" action="ppaction://hlinksldjump"/>
            <a:extLst>
              <a:ext uri="{FF2B5EF4-FFF2-40B4-BE49-F238E27FC236}">
                <a16:creationId xmlns:a16="http://schemas.microsoft.com/office/drawing/2014/main" xmlns="" id="{1EA3EB79-9B90-41A5-A292-0320204ABFAE}"/>
              </a:ext>
            </a:extLst>
          </p:cNvPr>
          <p:cNvSpPr/>
          <p:nvPr/>
        </p:nvSpPr>
        <p:spPr>
          <a:xfrm>
            <a:off x="486000" y="2492421"/>
            <a:ext cx="2565000" cy="9450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A</a:t>
            </a:r>
          </a:p>
          <a:p>
            <a:pPr algn="ctr"/>
            <a:r>
              <a:rPr lang="bg-BG" sz="1350" dirty="0" smtClean="0"/>
              <a:t>Това е </a:t>
            </a:r>
            <a:r>
              <a:rPr lang="en-GB" sz="1350" dirty="0" smtClean="0"/>
              <a:t>OK</a:t>
            </a:r>
            <a:r>
              <a:rPr lang="bg-BG" sz="1350" dirty="0" smtClean="0"/>
              <a:t>, ако обещае да не я споделя с никой</a:t>
            </a:r>
            <a:endParaRPr lang="en-GB" sz="1350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BDE9103-618E-4913-B1AF-7C5733082F54}"/>
              </a:ext>
            </a:extLst>
          </p:cNvPr>
          <p:cNvSpPr/>
          <p:nvPr/>
        </p:nvSpPr>
        <p:spPr>
          <a:xfrm>
            <a:off x="6021000" y="2479684"/>
            <a:ext cx="2565000" cy="945000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bg-BG" sz="1350" dirty="0"/>
              <a:t>Никога не е </a:t>
            </a:r>
            <a:r>
              <a:rPr lang="en-GB" sz="1350" dirty="0"/>
              <a:t>OK</a:t>
            </a:r>
            <a:endParaRPr lang="en-GB" sz="1350" dirty="0">
              <a:solidFill>
                <a:schemeClr val="bg1"/>
              </a:solidFill>
            </a:endParaRPr>
          </a:p>
        </p:txBody>
      </p:sp>
      <p:sp>
        <p:nvSpPr>
          <p:cNvPr id="22" name="Rectangle: Rounded Corners 21">
            <a:hlinkClick r:id="rId3" action="ppaction://hlinksldjump"/>
            <a:extLst>
              <a:ext uri="{FF2B5EF4-FFF2-40B4-BE49-F238E27FC236}">
                <a16:creationId xmlns:a16="http://schemas.microsoft.com/office/drawing/2014/main" xmlns="" id="{EC5B80CF-0D03-4D01-A695-7180573C3D3D}"/>
              </a:ext>
            </a:extLst>
          </p:cNvPr>
          <p:cNvSpPr/>
          <p:nvPr/>
        </p:nvSpPr>
        <p:spPr>
          <a:xfrm>
            <a:off x="6015041" y="2488105"/>
            <a:ext cx="2565000" cy="945000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bg-BG" sz="1350" dirty="0" smtClean="0"/>
              <a:t>Никога не е </a:t>
            </a:r>
            <a:r>
              <a:rPr lang="en-GB" sz="1350" dirty="0" smtClean="0"/>
              <a:t>OK</a:t>
            </a:r>
            <a:endParaRPr lang="en-GB" sz="13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23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3" grpId="0" animBg="1"/>
      <p:bldP spid="20" grpId="0" animBg="1"/>
      <p:bldP spid="21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chemeClr val="accent1">
                <a:lumMod val="5000"/>
                <a:lumOff val="95000"/>
              </a:schemeClr>
            </a:gs>
            <a:gs pos="36000">
              <a:srgbClr val="C00000"/>
            </a:gs>
            <a:gs pos="83000">
              <a:srgbClr val="C00000"/>
            </a:gs>
            <a:gs pos="68000">
              <a:schemeClr val="tx1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FEF58F73-85C8-4F47-A66C-0D7D1FE8C9B5}"/>
              </a:ext>
            </a:extLst>
          </p:cNvPr>
          <p:cNvSpPr/>
          <p:nvPr/>
        </p:nvSpPr>
        <p:spPr>
          <a:xfrm>
            <a:off x="486000" y="1352550"/>
            <a:ext cx="8100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3000" dirty="0" smtClean="0"/>
              <a:t>Запознал сте се с нови приятели в сайт за онлайн игри</a:t>
            </a:r>
            <a:r>
              <a:rPr lang="en-GB" sz="3000" dirty="0" smtClean="0"/>
              <a:t>. </a:t>
            </a:r>
            <a:r>
              <a:rPr lang="bg-BG" sz="3000" dirty="0" smtClean="0"/>
              <a:t>Те искат да се срещнете на живо</a:t>
            </a:r>
            <a:r>
              <a:rPr lang="en-GB" sz="3000" dirty="0" smtClean="0"/>
              <a:t>.</a:t>
            </a:r>
            <a:endParaRPr lang="en-GB" sz="3000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2E8AF0C5-B7D0-462E-813F-F7A115F78762}"/>
              </a:ext>
            </a:extLst>
          </p:cNvPr>
          <p:cNvSpPr/>
          <p:nvPr/>
        </p:nvSpPr>
        <p:spPr>
          <a:xfrm>
            <a:off x="6021000" y="24840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bg-BG" sz="1350" dirty="0"/>
              <a:t>Трябва да отидете, защото имате нужда от нови приятели </a:t>
            </a:r>
            <a:endParaRPr lang="en-GB" sz="1350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81F6B90A-1AEA-4A67-99A5-1286B7D97350}"/>
              </a:ext>
            </a:extLst>
          </p:cNvPr>
          <p:cNvSpPr/>
          <p:nvPr/>
        </p:nvSpPr>
        <p:spPr>
          <a:xfrm>
            <a:off x="486000" y="2499300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A</a:t>
            </a:r>
          </a:p>
          <a:p>
            <a:pPr algn="ctr"/>
            <a:r>
              <a:rPr lang="bg-BG" sz="1350" dirty="0"/>
              <a:t>Трябва да </a:t>
            </a:r>
            <a:r>
              <a:rPr lang="bg-BG" sz="1350" dirty="0" smtClean="0"/>
              <a:t>отидете, </a:t>
            </a:r>
            <a:r>
              <a:rPr lang="bg-BG" sz="1350" dirty="0"/>
              <a:t>защото имате общи интереси</a:t>
            </a:r>
            <a:endParaRPr lang="en-GB" sz="1350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5C240034-48CC-419E-81B5-B940AFD5778F}"/>
              </a:ext>
            </a:extLst>
          </p:cNvPr>
          <p:cNvSpPr/>
          <p:nvPr/>
        </p:nvSpPr>
        <p:spPr>
          <a:xfrm>
            <a:off x="3253500" y="2500596"/>
            <a:ext cx="2565000" cy="94500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B</a:t>
            </a:r>
          </a:p>
          <a:p>
            <a:pPr algn="ctr"/>
            <a:r>
              <a:rPr lang="en-GB" sz="1350" dirty="0"/>
              <a:t>You should not go</a:t>
            </a:r>
            <a:endParaRPr lang="en-GB" sz="1350" dirty="0">
              <a:solidFill>
                <a:schemeClr val="bg1"/>
              </a:solidFill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31A5ACC4-037B-441E-8F59-411DA16296CF}"/>
              </a:ext>
            </a:extLst>
          </p:cNvPr>
          <p:cNvSpPr/>
          <p:nvPr/>
        </p:nvSpPr>
        <p:spPr>
          <a:xfrm>
            <a:off x="3253500" y="4021727"/>
            <a:ext cx="2565000" cy="945000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350" dirty="0"/>
              <a:t>ИЗБЕРЕТЕ </a:t>
            </a:r>
            <a:endParaRPr lang="en-GB" sz="1350" dirty="0"/>
          </a:p>
        </p:txBody>
      </p:sp>
      <p:sp>
        <p:nvSpPr>
          <p:cNvPr id="13" name="Rectangle: Rounded Corners 12">
            <a:hlinkClick r:id="" action="ppaction://noaction"/>
            <a:extLst>
              <a:ext uri="{FF2B5EF4-FFF2-40B4-BE49-F238E27FC236}">
                <a16:creationId xmlns:a16="http://schemas.microsoft.com/office/drawing/2014/main" xmlns="" id="{43B83558-1949-4323-A315-F9A16E26C781}"/>
              </a:ext>
            </a:extLst>
          </p:cNvPr>
          <p:cNvSpPr/>
          <p:nvPr/>
        </p:nvSpPr>
        <p:spPr>
          <a:xfrm>
            <a:off x="6040735" y="2484000"/>
            <a:ext cx="2565000" cy="9450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C</a:t>
            </a:r>
          </a:p>
          <a:p>
            <a:pPr algn="ctr"/>
            <a:r>
              <a:rPr lang="bg-BG" sz="1350" dirty="0" smtClean="0"/>
              <a:t>Трябва да отидете, защото имате нужда от нови приятели </a:t>
            </a:r>
            <a:endParaRPr lang="en-GB" sz="1350" dirty="0"/>
          </a:p>
        </p:txBody>
      </p:sp>
      <p:sp>
        <p:nvSpPr>
          <p:cNvPr id="20" name="Rectangle: Rounded Corners 19">
            <a:hlinkClick r:id="" action="ppaction://noaction"/>
            <a:extLst>
              <a:ext uri="{FF2B5EF4-FFF2-40B4-BE49-F238E27FC236}">
                <a16:creationId xmlns:a16="http://schemas.microsoft.com/office/drawing/2014/main" xmlns="" id="{1EA3EB79-9B90-41A5-A292-0320204ABFAE}"/>
              </a:ext>
            </a:extLst>
          </p:cNvPr>
          <p:cNvSpPr/>
          <p:nvPr/>
        </p:nvSpPr>
        <p:spPr>
          <a:xfrm>
            <a:off x="486000" y="2500596"/>
            <a:ext cx="2565000" cy="9450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A</a:t>
            </a:r>
          </a:p>
          <a:p>
            <a:pPr algn="ctr"/>
            <a:r>
              <a:rPr lang="bg-BG" sz="1350" dirty="0" smtClean="0"/>
              <a:t>Трябва да отидете, защото имате общи интереси</a:t>
            </a:r>
            <a:endParaRPr lang="en-GB" sz="1350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BDE9103-618E-4913-B1AF-7C5733082F54}"/>
              </a:ext>
            </a:extLst>
          </p:cNvPr>
          <p:cNvSpPr/>
          <p:nvPr/>
        </p:nvSpPr>
        <p:spPr>
          <a:xfrm>
            <a:off x="3253500" y="2499300"/>
            <a:ext cx="2565000" cy="945000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B</a:t>
            </a:r>
          </a:p>
          <a:p>
            <a:pPr algn="ctr"/>
            <a:r>
              <a:rPr lang="bg-BG" sz="1350" dirty="0"/>
              <a:t>Не трябва да ходите</a:t>
            </a:r>
            <a:endParaRPr lang="en-GB" sz="1350" dirty="0">
              <a:solidFill>
                <a:schemeClr val="bg1"/>
              </a:solidFill>
            </a:endParaRPr>
          </a:p>
        </p:txBody>
      </p:sp>
      <p:sp>
        <p:nvSpPr>
          <p:cNvPr id="22" name="Rectangle: Rounded Corners 21">
            <a:hlinkClick r:id="rId2" action="ppaction://hlinksldjump"/>
            <a:extLst>
              <a:ext uri="{FF2B5EF4-FFF2-40B4-BE49-F238E27FC236}">
                <a16:creationId xmlns:a16="http://schemas.microsoft.com/office/drawing/2014/main" xmlns="" id="{EC5B80CF-0D03-4D01-A695-7180573C3D3D}"/>
              </a:ext>
            </a:extLst>
          </p:cNvPr>
          <p:cNvSpPr/>
          <p:nvPr/>
        </p:nvSpPr>
        <p:spPr>
          <a:xfrm>
            <a:off x="3253500" y="2492896"/>
            <a:ext cx="2565000" cy="945000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B</a:t>
            </a:r>
          </a:p>
          <a:p>
            <a:pPr algn="ctr"/>
            <a:r>
              <a:rPr lang="bg-BG" sz="1350" dirty="0" smtClean="0"/>
              <a:t>Не трябва да ходите</a:t>
            </a:r>
            <a:endParaRPr lang="en-GB" sz="13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88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3" grpId="0" animBg="1"/>
      <p:bldP spid="20" grpId="0" animBg="1"/>
      <p:bldP spid="21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chemeClr val="accent1">
                <a:lumMod val="5000"/>
                <a:lumOff val="95000"/>
              </a:schemeClr>
            </a:gs>
            <a:gs pos="36000">
              <a:srgbClr val="C00000"/>
            </a:gs>
            <a:gs pos="83000">
              <a:srgbClr val="C00000"/>
            </a:gs>
            <a:gs pos="68000">
              <a:schemeClr val="tx1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C34E743-DEDA-4384-9279-6C63305D5863}"/>
              </a:ext>
            </a:extLst>
          </p:cNvPr>
          <p:cNvSpPr txBox="1"/>
          <p:nvPr/>
        </p:nvSpPr>
        <p:spPr>
          <a:xfrm>
            <a:off x="1565413" y="2430112"/>
            <a:ext cx="601317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4500" dirty="0" smtClean="0">
                <a:solidFill>
                  <a:schemeClr val="bg1"/>
                </a:solidFill>
              </a:rPr>
              <a:t>ПОЗДРАВЛЕНИЯ</a:t>
            </a:r>
            <a:r>
              <a:rPr lang="en-GB" sz="4500" dirty="0" smtClean="0">
                <a:solidFill>
                  <a:schemeClr val="bg1"/>
                </a:solidFill>
              </a:rPr>
              <a:t>!</a:t>
            </a:r>
            <a:endParaRPr lang="en-GB" sz="4500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E9F1237-8E33-4CB8-BF80-77F6EE977A59}"/>
              </a:ext>
            </a:extLst>
          </p:cNvPr>
          <p:cNvSpPr txBox="1"/>
          <p:nvPr/>
        </p:nvSpPr>
        <p:spPr>
          <a:xfrm>
            <a:off x="2892287" y="4802737"/>
            <a:ext cx="33594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 smtClean="0">
                <a:solidFill>
                  <a:schemeClr val="bg1"/>
                </a:solidFill>
              </a:rPr>
              <a:t>Благодарим за участието!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17734FF-3370-476E-9AF7-404137C0CC26}"/>
              </a:ext>
            </a:extLst>
          </p:cNvPr>
          <p:cNvSpPr txBox="1"/>
          <p:nvPr/>
        </p:nvSpPr>
        <p:spPr>
          <a:xfrm>
            <a:off x="3171617" y="3716452"/>
            <a:ext cx="28007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bg-BG" sz="3200" dirty="0" smtClean="0">
                <a:solidFill>
                  <a:schemeClr val="bg1"/>
                </a:solidFill>
              </a:rPr>
              <a:t>СПЕЧЕЛИХТЕ</a:t>
            </a:r>
            <a:r>
              <a:rPr lang="en-GB" sz="3200" dirty="0" smtClean="0">
                <a:solidFill>
                  <a:schemeClr val="bg1"/>
                </a:solidFill>
              </a:rPr>
              <a:t>!!!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10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506C09-9059-4625-BA66-932EFFEAE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Използване </a:t>
            </a:r>
            <a:r>
              <a:rPr lang="bg-BG" dirty="0" smtClean="0"/>
              <a:t>на социални медии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D2DA657-3D4A-4437-9DC4-734B55DA7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268" y="1514714"/>
            <a:ext cx="7970371" cy="4098265"/>
          </a:xfrm>
        </p:spPr>
        <p:txBody>
          <a:bodyPr/>
          <a:lstStyle/>
          <a:p>
            <a:r>
              <a:rPr lang="bg-BG" dirty="0" smtClean="0"/>
              <a:t>Първо – нека помислим какво е интернет</a:t>
            </a:r>
            <a:r>
              <a:rPr lang="en-GB" dirty="0" smtClean="0"/>
              <a:t>…</a:t>
            </a:r>
            <a:endParaRPr lang="en-GB" dirty="0"/>
          </a:p>
          <a:p>
            <a:r>
              <a:rPr lang="bg-BG" dirty="0" smtClean="0"/>
              <a:t>Ние постоянно изследваме нова информация, която помага на хората </a:t>
            </a:r>
            <a:br>
              <a:rPr lang="bg-BG" dirty="0" smtClean="0"/>
            </a:br>
            <a:r>
              <a:rPr lang="bg-BG" dirty="0" smtClean="0"/>
              <a:t>да се пазят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Да опитаме тази игра </a:t>
            </a:r>
            <a:br>
              <a:rPr lang="bg-BG" dirty="0" smtClean="0"/>
            </a:br>
            <a:r>
              <a:rPr lang="bg-BG" dirty="0" smtClean="0"/>
              <a:t>с рисуване</a:t>
            </a:r>
            <a:endParaRPr lang="en-GB" dirty="0"/>
          </a:p>
          <a:p>
            <a:endParaRPr lang="en-GB" dirty="0"/>
          </a:p>
        </p:txBody>
      </p:sp>
      <p:pic>
        <p:nvPicPr>
          <p:cNvPr id="1030" name="Picture 6" descr="Graphic facilitator">
            <a:extLst>
              <a:ext uri="{FF2B5EF4-FFF2-40B4-BE49-F238E27FC236}">
                <a16:creationId xmlns:a16="http://schemas.microsoft.com/office/drawing/2014/main" xmlns="" id="{F120D275-6C8F-46A6-BF8A-8D8D53AB1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84984"/>
            <a:ext cx="2213992" cy="2213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24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34EEA8C-71EE-4CF2-9AA1-5F197BA4B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bg-BG" dirty="0" smtClean="0"/>
              <a:t>Използване </a:t>
            </a:r>
            <a:r>
              <a:rPr lang="bg-BG" dirty="0"/>
              <a:t>на социални медии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F97203B-76DD-45B2-98FA-CE69998DBA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38746"/>
            <a:ext cx="8229600" cy="4785395"/>
          </a:xfrm>
        </p:spPr>
        <p:txBody>
          <a:bodyPr/>
          <a:lstStyle/>
          <a:p>
            <a:r>
              <a:rPr lang="bg-BG" dirty="0" smtClean="0"/>
              <a:t>Когато всеки има различни идеи за едно и също нещо, е малко трудно да се създадат общи правила за това как всички да останат в безопасност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Но всички са съгласни за едно: никога не споделяйте в интернет нещо, което не искате ВСИЧКИ да видят. 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Разберете възможно най-много за сайтовете и приложенията, които ползвате</a:t>
            </a:r>
            <a:r>
              <a:rPr lang="en-GB" dirty="0" smtClean="0"/>
              <a:t>. </a:t>
            </a:r>
            <a:r>
              <a:rPr lang="bg-BG" dirty="0" smtClean="0"/>
              <a:t>В една рап пе-сен се казва, че ‚ти не би сърфирал, ако не мо-жеш да плуваш в морето‘, така че не сърфирай в интернет, ако не знаеш как да се пазиш           и как да останеш в безопасност.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56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12F3B2A-B55E-479D-AEC3-E7120A879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Работният лексикон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536E661-828D-46EB-91C3-D759719A9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bg-BG" dirty="0" smtClean="0"/>
              <a:t>Използвахте ли тази работна тетрадка</a:t>
            </a:r>
            <a:r>
              <a:rPr lang="en-GB" dirty="0" smtClean="0"/>
              <a:t>?</a:t>
            </a:r>
            <a:endParaRPr lang="en-GB" dirty="0"/>
          </a:p>
          <a:p>
            <a:r>
              <a:rPr lang="bg-BG" dirty="0" smtClean="0"/>
              <a:t>Нека я прегледаме заедно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Коя част ви достави удоволствие</a:t>
            </a:r>
            <a:r>
              <a:rPr lang="en-GB" dirty="0" smtClean="0"/>
              <a:t>?</a:t>
            </a:r>
            <a:endParaRPr lang="en-GB" dirty="0"/>
          </a:p>
          <a:p>
            <a:r>
              <a:rPr lang="bg-BG" dirty="0" smtClean="0"/>
              <a:t>Нещо затрудни ли ви</a:t>
            </a:r>
            <a:r>
              <a:rPr lang="en-GB" dirty="0" smtClean="0"/>
              <a:t>?</a:t>
            </a:r>
            <a:endParaRPr lang="en-GB" dirty="0"/>
          </a:p>
          <a:p>
            <a:r>
              <a:rPr lang="bg-BG" dirty="0" smtClean="0"/>
              <a:t>Има ли нещо, което бихте искали да има вътре</a:t>
            </a:r>
            <a:r>
              <a:rPr lang="en-GB" dirty="0" smtClean="0"/>
              <a:t>?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11CCD40-434F-46A4-AB33-9CFB0186E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181947"/>
            <a:ext cx="2219166" cy="267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62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112A004-92CF-45BA-8AAC-4E43BEAA7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Направихте ли План за действие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6020EC4-9408-4FCD-8BBB-A46E88A5F2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bg-BG" dirty="0" smtClean="0"/>
              <a:t>Последната част от лексикона се казва </a:t>
            </a:r>
            <a:r>
              <a:rPr lang="en-GB" dirty="0" smtClean="0"/>
              <a:t>‘</a:t>
            </a:r>
            <a:r>
              <a:rPr lang="bg-BG" dirty="0" smtClean="0"/>
              <a:t>Моят план за действие</a:t>
            </a:r>
            <a:r>
              <a:rPr lang="en-GB" dirty="0" smtClean="0"/>
              <a:t>’.</a:t>
            </a:r>
            <a:endParaRPr lang="en-GB" dirty="0"/>
          </a:p>
          <a:p>
            <a:r>
              <a:rPr lang="bg-BG" dirty="0" smtClean="0"/>
              <a:t>Бихме искали да чуем мнението ви за него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Имате ли идеи за това как да останете в безопасност</a:t>
            </a:r>
            <a:r>
              <a:rPr lang="en-GB" dirty="0" smtClean="0"/>
              <a:t>?</a:t>
            </a:r>
            <a:endParaRPr lang="en-GB" dirty="0"/>
          </a:p>
          <a:p>
            <a:r>
              <a:rPr lang="bg-BG" dirty="0" smtClean="0"/>
              <a:t>Променили ли сте нещата, които правите</a:t>
            </a:r>
            <a:r>
              <a:rPr lang="en-GB" dirty="0" smtClean="0"/>
              <a:t>, </a:t>
            </a:r>
            <a:r>
              <a:rPr lang="bg-BG" dirty="0" smtClean="0"/>
              <a:t>за да останете в безопасност</a:t>
            </a:r>
            <a:r>
              <a:rPr lang="en-GB" dirty="0" smtClean="0"/>
              <a:t>?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https://cdn.shopify.com/s/files/1/0606/1553/products/Checklist_698f6084-c3b3-43b1-b111-b59671682e2a_large.png?v=1427205548">
            <a:extLst>
              <a:ext uri="{FF2B5EF4-FFF2-40B4-BE49-F238E27FC236}">
                <a16:creationId xmlns:a16="http://schemas.microsoft.com/office/drawing/2014/main" xmlns="" id="{8884647C-E6B5-4DC8-8399-677F7B930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641377"/>
            <a:ext cx="2213992" cy="2213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5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1F68147-D87A-4116-B1F2-52F2B2564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bg-BG" dirty="0" smtClean="0"/>
              <a:t>Последствия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5E8BB5B-3580-4D5D-A48B-3268948903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052736"/>
            <a:ext cx="8229600" cy="4525963"/>
          </a:xfrm>
        </p:spPr>
        <p:txBody>
          <a:bodyPr/>
          <a:lstStyle/>
          <a:p>
            <a:r>
              <a:rPr lang="bg-BG" dirty="0" smtClean="0"/>
              <a:t>Поговорихме доста за това как да останем в безопасност онлай</a:t>
            </a:r>
            <a:r>
              <a:rPr lang="bg-BG" dirty="0"/>
              <a:t>н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Спомняте ли си нещо, което гледахме заедно последния </a:t>
            </a:r>
            <a:r>
              <a:rPr lang="bg-BG" dirty="0"/>
              <a:t>п</a:t>
            </a:r>
            <a:r>
              <a:rPr lang="bg-BG" dirty="0" smtClean="0"/>
              <a:t>ът</a:t>
            </a:r>
            <a:r>
              <a:rPr lang="en-GB" dirty="0" smtClean="0"/>
              <a:t>?</a:t>
            </a:r>
            <a:endParaRPr lang="en-GB" dirty="0"/>
          </a:p>
          <a:p>
            <a:r>
              <a:rPr lang="bg-BG" dirty="0" smtClean="0"/>
              <a:t>Може би сте гледали този филм, но сега предложете какво може да направи Джейн, за да остане в безопасност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AutoShape 2" descr="Image result for consequences CEOP">
            <a:extLst>
              <a:ext uri="{FF2B5EF4-FFF2-40B4-BE49-F238E27FC236}">
                <a16:creationId xmlns:a16="http://schemas.microsoft.com/office/drawing/2014/main" xmlns="" id="{68E7C25C-DE90-411B-B5E4-50E2D54BCFF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consequences CEOP">
            <a:extLst>
              <a:ext uri="{FF2B5EF4-FFF2-40B4-BE49-F238E27FC236}">
                <a16:creationId xmlns:a16="http://schemas.microsoft.com/office/drawing/2014/main" xmlns="" id="{DE68B77F-CEA3-40BC-801B-94A48720A75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2" name="Picture 6" descr="Image result for consequences CEOP">
            <a:extLst>
              <a:ext uri="{FF2B5EF4-FFF2-40B4-BE49-F238E27FC236}">
                <a16:creationId xmlns:a16="http://schemas.microsoft.com/office/drawing/2014/main" xmlns="" id="{866A703F-835B-497C-994A-ABF622C56C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56" b="11086"/>
          <a:stretch/>
        </p:blipFill>
        <p:spPr bwMode="auto">
          <a:xfrm>
            <a:off x="2886151" y="4293096"/>
            <a:ext cx="3793728" cy="2203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198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ADD622E-445F-434E-8846-35EE7B881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Какво предстои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0C3385D-601B-467B-A956-0073680384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5257800"/>
          </a:xfrm>
        </p:spPr>
        <p:txBody>
          <a:bodyPr/>
          <a:lstStyle/>
          <a:p>
            <a:r>
              <a:rPr lang="bg-BG" dirty="0" smtClean="0"/>
              <a:t>Ние ще обмислим всичко, което ни казахте. </a:t>
            </a:r>
            <a:endParaRPr lang="en-GB" dirty="0"/>
          </a:p>
          <a:p>
            <a:r>
              <a:rPr lang="bg-BG" dirty="0" smtClean="0"/>
              <a:t>Ние ще продължим да работим по проекта </a:t>
            </a:r>
            <a:r>
              <a:rPr lang="en-GB" dirty="0" smtClean="0"/>
              <a:t>Hope.</a:t>
            </a:r>
            <a:endParaRPr lang="en-GB" dirty="0"/>
          </a:p>
          <a:p>
            <a:r>
              <a:rPr lang="bg-BG" dirty="0" smtClean="0"/>
              <a:t>Ние ще се постараем да разпространим в Европа нещата, които научихме заедно.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E7B7611-D523-48B9-8541-B2DAC55EC2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621" y="4006244"/>
            <a:ext cx="2350475" cy="2527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14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09BE578-7087-4798-BDC6-7B234B1BB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Проектът </a:t>
            </a:r>
            <a:r>
              <a:rPr lang="en-GB" dirty="0" smtClean="0"/>
              <a:t>HOPE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2EF352E-1C81-4FB6-9031-0B8F02E3DD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819674"/>
          </a:xfrm>
        </p:spPr>
        <p:txBody>
          <a:bodyPr/>
          <a:lstStyle/>
          <a:p>
            <a:r>
              <a:rPr lang="bg-BG" dirty="0" smtClean="0"/>
              <a:t>Ние мислим, че</a:t>
            </a:r>
            <a:r>
              <a:rPr lang="en-GB" dirty="0" smtClean="0"/>
              <a:t>: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Сега знаете как да се пазите от сексуална експлоатация</a:t>
            </a:r>
            <a:r>
              <a:rPr lang="en-GB" dirty="0" smtClean="0"/>
              <a:t>.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ВСЕКИ трябва да може да се пази и това включва хората със специални образователни потребности</a:t>
            </a:r>
            <a:r>
              <a:rPr lang="en-GB" dirty="0" smtClean="0"/>
              <a:t>.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Ние </a:t>
            </a:r>
            <a:r>
              <a:rPr lang="bg-BG" smtClean="0"/>
              <a:t>можем взаимно </a:t>
            </a:r>
            <a:r>
              <a:rPr lang="bg-BG" dirty="0" smtClean="0"/>
              <a:t>да си помогнем да се предпазим.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965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378904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bg-BG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Благодарим</a:t>
            </a:r>
            <a:r>
              <a:rPr lang="en-GB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8374"/>
            <a:ext cx="4772025" cy="332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5576" y="5297818"/>
            <a:ext cx="44981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www.bild.org.uk/HOPE</a:t>
            </a:r>
            <a:endParaRPr lang="bg-BG" sz="2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bg-BG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сътрудничество с:</a:t>
            </a:r>
            <a:endParaRPr lang="en-GB" sz="2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www.asociacija-sv-andrej.org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847727"/>
            <a:ext cx="2343150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598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0</TotalTime>
  <Words>886</Words>
  <Application>Microsoft Office PowerPoint</Application>
  <PresentationFormat>Bildschirmpräsentation (4:3)</PresentationFormat>
  <Paragraphs>173</Paragraphs>
  <Slides>22</Slides>
  <Notes>0</Notes>
  <HiddenSlides>0</HiddenSlides>
  <MMClips>1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22</vt:i4>
      </vt:variant>
    </vt:vector>
  </HeadingPairs>
  <TitlesOfParts>
    <vt:vector size="23" baseType="lpstr">
      <vt:lpstr>Office Theme</vt:lpstr>
      <vt:lpstr>HOPE  Втора допълваща среща</vt:lpstr>
      <vt:lpstr>Здравейте отново!</vt:lpstr>
      <vt:lpstr>След последната ни среща…</vt:lpstr>
      <vt:lpstr>Какво ще се случи с вашите идеи?</vt:lpstr>
      <vt:lpstr>Какво бихме искали да направите …</vt:lpstr>
      <vt:lpstr>Да пробваме с бързата викторина: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Използване на социални медии</vt:lpstr>
      <vt:lpstr>Използване на социални медии</vt:lpstr>
      <vt:lpstr>Работният лексикон</vt:lpstr>
      <vt:lpstr>Направихте ли План за действие?</vt:lpstr>
      <vt:lpstr>Последствия</vt:lpstr>
      <vt:lpstr>Какво предстои?</vt:lpstr>
      <vt:lpstr>Проектът HOPE</vt:lpstr>
      <vt:lpstr>Благодарим!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HOPE Project</dc:title>
  <dc:creator>Peter Salisbury</dc:creator>
  <cp:lastModifiedBy>Heitmann, Monika</cp:lastModifiedBy>
  <cp:revision>73</cp:revision>
  <dcterms:created xsi:type="dcterms:W3CDTF">2017-03-22T13:06:03Z</dcterms:created>
  <dcterms:modified xsi:type="dcterms:W3CDTF">2019-09-23T12:00:19Z</dcterms:modified>
</cp:coreProperties>
</file>