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4"/>
  </p:notesMasterIdLst>
  <p:sldIdLst>
    <p:sldId id="256" r:id="rId2"/>
    <p:sldId id="422" r:id="rId3"/>
    <p:sldId id="382" r:id="rId4"/>
    <p:sldId id="384" r:id="rId5"/>
    <p:sldId id="469" r:id="rId6"/>
    <p:sldId id="386" r:id="rId7"/>
    <p:sldId id="387" r:id="rId8"/>
    <p:sldId id="388" r:id="rId9"/>
    <p:sldId id="389" r:id="rId10"/>
    <p:sldId id="390" r:id="rId11"/>
    <p:sldId id="516" r:id="rId12"/>
    <p:sldId id="393" r:id="rId13"/>
    <p:sldId id="391" r:id="rId14"/>
    <p:sldId id="359" r:id="rId15"/>
    <p:sldId id="475" r:id="rId16"/>
    <p:sldId id="483" r:id="rId17"/>
    <p:sldId id="262" r:id="rId18"/>
    <p:sldId id="263" r:id="rId19"/>
    <p:sldId id="477" r:id="rId20"/>
    <p:sldId id="398" r:id="rId21"/>
    <p:sldId id="399" r:id="rId22"/>
    <p:sldId id="481" r:id="rId23"/>
    <p:sldId id="479" r:id="rId24"/>
    <p:sldId id="396" r:id="rId25"/>
    <p:sldId id="494" r:id="rId26"/>
    <p:sldId id="490" r:id="rId27"/>
    <p:sldId id="491" r:id="rId28"/>
    <p:sldId id="492" r:id="rId29"/>
    <p:sldId id="420" r:id="rId30"/>
    <p:sldId id="535" r:id="rId31"/>
    <p:sldId id="496" r:id="rId32"/>
    <p:sldId id="414" r:id="rId33"/>
    <p:sldId id="533" r:id="rId34"/>
    <p:sldId id="409" r:id="rId35"/>
    <p:sldId id="505" r:id="rId36"/>
    <p:sldId id="415" r:id="rId37"/>
    <p:sldId id="401" r:id="rId38"/>
    <p:sldId id="485" r:id="rId39"/>
    <p:sldId id="266" r:id="rId40"/>
    <p:sldId id="267" r:id="rId41"/>
    <p:sldId id="268" r:id="rId42"/>
    <p:sldId id="380" r:id="rId43"/>
    <p:sldId id="437" r:id="rId44"/>
    <p:sldId id="438" r:id="rId45"/>
    <p:sldId id="439" r:id="rId46"/>
    <p:sldId id="440" r:id="rId47"/>
    <p:sldId id="500" r:id="rId48"/>
    <p:sldId id="530" r:id="rId49"/>
    <p:sldId id="531" r:id="rId50"/>
    <p:sldId id="539" r:id="rId51"/>
    <p:sldId id="518" r:id="rId52"/>
    <p:sldId id="441" r:id="rId53"/>
    <p:sldId id="442" r:id="rId54"/>
    <p:sldId id="541" r:id="rId55"/>
    <p:sldId id="443" r:id="rId56"/>
    <p:sldId id="445" r:id="rId57"/>
    <p:sldId id="537" r:id="rId58"/>
    <p:sldId id="446" r:id="rId59"/>
    <p:sldId id="447" r:id="rId60"/>
    <p:sldId id="503" r:id="rId61"/>
    <p:sldId id="504" r:id="rId62"/>
    <p:sldId id="498" r:id="rId63"/>
    <p:sldId id="510" r:id="rId64"/>
    <p:sldId id="543" r:id="rId65"/>
    <p:sldId id="512" r:id="rId66"/>
    <p:sldId id="542" r:id="rId67"/>
    <p:sldId id="449" r:id="rId68"/>
    <p:sldId id="450" r:id="rId69"/>
    <p:sldId id="451" r:id="rId70"/>
    <p:sldId id="452" r:id="rId71"/>
    <p:sldId id="453" r:id="rId72"/>
    <p:sldId id="454" r:id="rId73"/>
    <p:sldId id="455" r:id="rId74"/>
    <p:sldId id="456" r:id="rId75"/>
    <p:sldId id="457" r:id="rId76"/>
    <p:sldId id="458" r:id="rId77"/>
    <p:sldId id="459" r:id="rId78"/>
    <p:sldId id="460" r:id="rId79"/>
    <p:sldId id="461" r:id="rId80"/>
    <p:sldId id="462" r:id="rId81"/>
    <p:sldId id="463" r:id="rId82"/>
    <p:sldId id="464" r:id="rId83"/>
    <p:sldId id="465" r:id="rId84"/>
    <p:sldId id="466" r:id="rId85"/>
    <p:sldId id="467" r:id="rId86"/>
    <p:sldId id="521" r:id="rId87"/>
    <p:sldId id="374" r:id="rId88"/>
    <p:sldId id="520" r:id="rId89"/>
    <p:sldId id="403" r:id="rId90"/>
    <p:sldId id="404" r:id="rId91"/>
    <p:sldId id="424" r:id="rId92"/>
    <p:sldId id="425" r:id="rId93"/>
    <p:sldId id="426" r:id="rId94"/>
    <p:sldId id="427" r:id="rId95"/>
    <p:sldId id="428" r:id="rId96"/>
    <p:sldId id="429" r:id="rId97"/>
    <p:sldId id="432" r:id="rId98"/>
    <p:sldId id="433" r:id="rId99"/>
    <p:sldId id="434" r:id="rId100"/>
    <p:sldId id="435" r:id="rId101"/>
    <p:sldId id="407" r:id="rId102"/>
    <p:sldId id="369" r:id="rId10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584" y="-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814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25ABB62A-4A59-4A49-8128-E01F0000E176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GB" altLang="en-GB" smtClean="0"/>
              <a:t>Click to edit Master text styles</a:t>
            </a:r>
          </a:p>
          <a:p>
            <a:pPr lvl="1"/>
            <a:r>
              <a:rPr lang="en-GB" altLang="en-GB" smtClean="0"/>
              <a:t>Second level</a:t>
            </a:r>
          </a:p>
          <a:p>
            <a:pPr lvl="2"/>
            <a:r>
              <a:rPr lang="en-GB" altLang="en-GB" smtClean="0"/>
              <a:t>Third level</a:t>
            </a:r>
          </a:p>
          <a:p>
            <a:pPr lvl="3"/>
            <a:r>
              <a:rPr lang="en-GB" altLang="en-GB" smtClean="0"/>
              <a:t>Fourth level</a:t>
            </a:r>
          </a:p>
          <a:p>
            <a:pPr lvl="4"/>
            <a:r>
              <a:rPr lang="en-GB" alt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34543B1D-F019-3B4C-BA77-687BE509C52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948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FC1BA289-CBE0-9C4D-BFCC-2E216E33E1BB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numCol="1"/>
          <a:lstStyle/>
          <a:p>
            <a:pPr eaLnBrk="1" hangingPunct="1">
              <a:defRPr/>
            </a:pPr>
            <a:r>
              <a:rPr lang="en-US" smtClean="0">
                <a:cs typeface="+mn-cs"/>
              </a:rPr>
              <a:t>Post-Phil, CE has asked what we need (capacity and resources) to spread initiative across Devon.</a:t>
            </a:r>
          </a:p>
        </p:txBody>
      </p:sp>
    </p:spTree>
    <p:extLst>
      <p:ext uri="{BB962C8B-B14F-4D97-AF65-F5344CB8AC3E}">
        <p14:creationId xmlns:p14="http://schemas.microsoft.com/office/powerpoint/2010/main" val="872239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61C174FD-CD1E-4446-A086-40E4DC2E9467}" type="slidenum">
              <a:rPr lang="en-US"/>
              <a:pPr>
                <a:defRPr/>
              </a:pPr>
              <a:t>29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numCol="1"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3008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87FC7D-0FB9-3845-9316-F517B4D700FA}" type="slidenum">
              <a:rPr lang="en-US"/>
              <a:pPr>
                <a:defRPr/>
              </a:pPr>
              <a:t>32</a:t>
            </a:fld>
            <a:endParaRPr lang="en-US"/>
          </a:p>
        </p:txBody>
      </p:sp>
      <p:sp>
        <p:nvSpPr>
          <p:cNvPr id="6758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758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n-cs"/>
              </a:rPr>
              <a:t>Open Q: Why would it not be reported?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87FC7D-0FB9-3845-9316-F517B4D700FA}" type="slidenum">
              <a:rPr lang="en-US"/>
              <a:pPr>
                <a:defRPr/>
              </a:pPr>
              <a:t>36</a:t>
            </a:fld>
            <a:endParaRPr lang="en-US"/>
          </a:p>
        </p:txBody>
      </p:sp>
      <p:sp>
        <p:nvSpPr>
          <p:cNvPr id="6758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758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n-cs"/>
              </a:rPr>
              <a:t>Open Q: Why would it not be reported?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pPr>
              <a:defRPr/>
            </a:pPr>
            <a:r>
              <a:rPr lang="en-US" dirty="0" smtClean="0"/>
              <a:t>ROD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6CE4CA68-338D-6640-9B86-DACF844C0768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58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BF0C59-572E-4C33-A9DA-48BBCCC7C82A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422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43B1D-F019-3B4C-BA77-687BE509C523}" type="slidenum">
              <a:rPr lang="en-US" smtClean="0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730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61C174FD-CD1E-4446-A086-40E4DC2E9467}" type="slidenum">
              <a:rPr lang="en-US"/>
              <a:pPr>
                <a:defRPr/>
              </a:pPr>
              <a:t>91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numCol="1"/>
          <a:lstStyle/>
          <a:p>
            <a:pPr eaLnBrk="1" hangingPunct="1">
              <a:defRPr/>
            </a:pP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7884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Още:</a:t>
            </a:r>
          </a:p>
          <a:p>
            <a:r>
              <a:rPr lang="de-DE" dirty="0" smtClean="0"/>
              <a:t>https://basisyorkshire.org.uk/wp-content/uploads/2018/11/Professional-Guidance-22Feb2016.pdf</a:t>
            </a:r>
          </a:p>
          <a:p>
            <a:r>
              <a:rPr lang="de-DE" dirty="0" smtClean="0"/>
              <a:t>https://basisyorkshire.org.uk/wp-content/uploads/2018/11/Alright-Charlie-YP-Workbook-21Jan2016.pdf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43B1D-F019-3B4C-BA77-687BE509C523}" type="slidenum">
              <a:rPr lang="en-US" smtClean="0"/>
              <a:t>100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612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numCol="1"/>
          <a:lstStyle/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numCol="1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alt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numCol="1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numCol="1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 numCol="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 numCol="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numCol="1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 numCol="1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numCol="1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numCol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alt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 numCol="1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 numCol="1"/>
          <a:lstStyle/>
          <a:p>
            <a:r>
              <a:rPr lang="en-US" smtClean="0"/>
              <a:t>Click to edit Master title style</a:t>
            </a:r>
            <a:endParaRPr lang="en-GB" alt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 num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alt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066800"/>
          </a:xfrm>
        </p:spPr>
        <p:txBody>
          <a:bodyPr numCol="1"/>
          <a:lstStyle/>
          <a:p>
            <a:r>
              <a:rPr lang="en-GB" altLang="en-GB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838200" y="2133600"/>
            <a:ext cx="3962400" cy="2687638"/>
          </a:xfrm>
        </p:spPr>
        <p:txBody>
          <a:bodyPr numCol="1"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133600"/>
            <a:ext cx="3962400" cy="2687638"/>
          </a:xfrm>
        </p:spPr>
        <p:txBody>
          <a:bodyPr numCol="1"/>
          <a:lstStyle/>
          <a:p>
            <a:pPr lvl="0"/>
            <a:r>
              <a:rPr lang="en-GB" altLang="en-GB" smtClean="0"/>
              <a:t>Click to edit Master text styles</a:t>
            </a:r>
          </a:p>
          <a:p>
            <a:pPr lvl="1"/>
            <a:r>
              <a:rPr lang="en-GB" altLang="en-GB" smtClean="0"/>
              <a:t>Second level</a:t>
            </a:r>
          </a:p>
          <a:p>
            <a:pPr lvl="2"/>
            <a:r>
              <a:rPr lang="en-GB" altLang="en-GB" smtClean="0"/>
              <a:t>Third level</a:t>
            </a:r>
          </a:p>
          <a:p>
            <a:pPr lvl="3"/>
            <a:r>
              <a:rPr lang="en-GB" altLang="en-GB" smtClean="0"/>
              <a:t>Fourth level</a:t>
            </a:r>
          </a:p>
          <a:p>
            <a:pPr lvl="4"/>
            <a:r>
              <a:rPr lang="en-GB" altLang="en-GB" smtClean="0"/>
              <a:t>Fifth level</a:t>
            </a: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 numCol="1"/>
          <a:lstStyle>
            <a:lvl1pPr>
              <a:defRPr/>
            </a:lvl1pPr>
          </a:lstStyle>
          <a:p>
            <a:pPr>
              <a:defRPr/>
            </a:pPr>
            <a:fld id="{83BFE66E-0AB5-BE42-AD5B-46A8005D0A2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3853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0668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2133600"/>
            <a:ext cx="3962400" cy="26876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53000" y="2133600"/>
            <a:ext cx="3962400" cy="2687638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453A4-B76F-584B-9A3A-F8BBB810D632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298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numCol="1" rtlCol="0" anchor="ctr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alt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altLang="en-GB" smtClean="0"/>
              <a:t>23/09/2019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altLang="en-GB" smtClean="0"/>
              <a:t>‹Nr.›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www.barnardos.org.uk/what_we_do/our_work/sexual_exploitation/about-cse/cse-spot-the-signs.htm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3nhM9UlJjc" TargetMode="External"/><Relationship Id="rId2" Type="http://schemas.openxmlformats.org/officeDocument/2006/relationships/hyperlink" Target="https://www.facebook.com/pulsefondation/videos/1140729892609952/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h7UOl2pB04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9QNkYjd_cI" TargetMode="External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4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QlIhqQea1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hyperlink" Target="https://www.youtube.com/watch?v=EQdyBpMvdJM" TargetMode="Externa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3356992"/>
            <a:ext cx="8424936" cy="1902073"/>
          </a:xfrm>
        </p:spPr>
        <p:txBody>
          <a:bodyPr numCol="1">
            <a:normAutofit/>
          </a:bodyPr>
          <a:lstStyle/>
          <a:p>
            <a:r>
              <a:rPr lang="bg-BG" b="1" dirty="0" smtClean="0">
                <a:solidFill>
                  <a:schemeClr val="accent6"/>
                </a:solidFill>
              </a:rPr>
              <a:t>Работна среща с</a:t>
            </a:r>
            <a:br>
              <a:rPr lang="bg-BG" b="1" dirty="0" smtClean="0">
                <a:solidFill>
                  <a:schemeClr val="accent6"/>
                </a:solidFill>
              </a:rPr>
            </a:br>
            <a:r>
              <a:rPr lang="bg-BG" b="1" dirty="0" smtClean="0">
                <a:solidFill>
                  <a:schemeClr val="accent6"/>
                </a:solidFill>
              </a:rPr>
              <a:t>работещи </a:t>
            </a:r>
            <a:r>
              <a:rPr lang="bg-BG" b="1" dirty="0">
                <a:solidFill>
                  <a:schemeClr val="accent6"/>
                </a:solidFill>
              </a:rPr>
              <a:t>в сферата</a:t>
            </a:r>
            <a:endParaRPr lang="en-GB" altLang="en-GB" b="1" dirty="0">
              <a:solidFill>
                <a:schemeClr val="accent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94879"/>
            <a:ext cx="4772025" cy="3131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5157192"/>
            <a:ext cx="5999226" cy="120032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GB" altLang="en-GB" sz="2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www.bild.org.uk/HOPE</a:t>
            </a:r>
            <a:endParaRPr lang="bg-BG" altLang="en-GB" sz="2400" b="1" dirty="0" smtClean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bg-BG" altLang="en-GB" sz="2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сътрудничество с:</a:t>
            </a:r>
            <a:endParaRPr lang="en-GB" altLang="en-GB" sz="2400" b="1" dirty="0" smtClean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GB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www.asociacija-sv-andrej.org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59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bg-BG" sz="66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За топене на леда</a:t>
            </a:r>
            <a:endParaRPr lang="en-US" sz="6600" b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3" name="Picture 2" descr="Screen Shot 2018-02-01 at 13.53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768"/>
            <a:ext cx="4331326" cy="3769700"/>
          </a:xfrm>
          <a:prstGeom prst="rect">
            <a:avLst/>
          </a:prstGeom>
        </p:spPr>
      </p:pic>
      <p:pic>
        <p:nvPicPr>
          <p:cNvPr id="5" name="Content Placeholder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651" y="3293111"/>
            <a:ext cx="3987349" cy="3564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69239" y="2060848"/>
            <a:ext cx="4574761" cy="2376264"/>
          </a:xfrm>
          <a:prstGeom prst="rect">
            <a:avLst/>
          </a:prstGeom>
        </p:spPr>
        <p:txBody>
          <a:bodyPr vert="horz" lIns="91440" tIns="45720" rIns="91440" bIns="45720" numCol="1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bg-BG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Какво е </a:t>
            </a:r>
            <a:r>
              <a:rPr lang="bg-BG" b="1" i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връзка</a:t>
            </a:r>
          </a:p>
          <a:p>
            <a:endParaRPr lang="en-US" b="1" i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51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b="1" dirty="0">
                <a:solidFill>
                  <a:srgbClr val="F79646"/>
                </a:solidFill>
                <a:latin typeface="Arial" charset="0"/>
                <a:ea typeface="ＭＳ Ｐゴシック" charset="0"/>
                <a:cs typeface="+mn-cs"/>
              </a:rPr>
              <a:t>Остров на </a:t>
            </a:r>
            <a:r>
              <a:rPr lang="bg-BG" sz="6000" b="1" dirty="0" smtClean="0">
                <a:solidFill>
                  <a:srgbClr val="F79646"/>
                </a:solidFill>
                <a:latin typeface="Arial" charset="0"/>
                <a:ea typeface="ＭＳ Ｐゴシック" charset="0"/>
                <a:cs typeface="+mn-cs"/>
              </a:rPr>
              <a:t>любовта</a:t>
            </a:r>
            <a:endParaRPr lang="de-DE" sz="4400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507" y="1484784"/>
            <a:ext cx="4536986" cy="4320000"/>
          </a:xfrm>
        </p:spPr>
      </p:pic>
    </p:spTree>
    <p:extLst>
      <p:ext uri="{BB962C8B-B14F-4D97-AF65-F5344CB8AC3E}">
        <p14:creationId xmlns:p14="http://schemas.microsoft.com/office/powerpoint/2010/main" val="329374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530DB8-3501-4DE5-B138-DC8943509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bg-BG" sz="4400" dirty="0" smtClean="0">
                <a:solidFill>
                  <a:srgbClr val="FF0000"/>
                </a:solidFill>
              </a:rPr>
              <a:t>Кръг на връзките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Related image">
            <a:extLst>
              <a:ext uri="{FF2B5EF4-FFF2-40B4-BE49-F238E27FC236}">
                <a16:creationId xmlns="" xmlns:a16="http://schemas.microsoft.com/office/drawing/2014/main" id="{566FC0E1-82DB-4BC1-9CFC-E1FB332098F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54870"/>
            <a:ext cx="554461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6" b="7051"/>
          <a:stretch/>
        </p:blipFill>
        <p:spPr>
          <a:xfrm>
            <a:off x="2000250" y="1002322"/>
            <a:ext cx="5143500" cy="537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E79E251-0B0C-40BA-9B2E-6DE704EBE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Връзки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BFD58A1-681C-4A1A-ACDD-1ABF9FE1A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658" y="1454081"/>
            <a:ext cx="8229600" cy="4525963"/>
          </a:xfrm>
        </p:spPr>
        <p:txBody>
          <a:bodyPr/>
          <a:lstStyle/>
          <a:p>
            <a:r>
              <a:rPr lang="bg-BG" dirty="0" smtClean="0"/>
              <a:t>Вие ни казахте с кого сте най-близки.</a:t>
            </a:r>
            <a:endParaRPr lang="en-GB" dirty="0"/>
          </a:p>
          <a:p>
            <a:r>
              <a:rPr lang="bg-BG" dirty="0" smtClean="0"/>
              <a:t>Бихте допуснали някого в най-близкия си кръг, само ако му имате доверие.</a:t>
            </a:r>
            <a:endParaRPr lang="en-GB" dirty="0"/>
          </a:p>
          <a:p>
            <a:r>
              <a:rPr lang="bg-BG" dirty="0" smtClean="0"/>
              <a:t>Ако имате гадже, или пък искате да имате гадже и сериозна връзка, трябва да сте сигурни в нея/него, преди да ги допуснете </a:t>
            </a:r>
            <a:r>
              <a:rPr lang="bg-BG" dirty="0"/>
              <a:t>в най-близкия си </a:t>
            </a:r>
            <a:r>
              <a:rPr lang="bg-BG" dirty="0" smtClean="0"/>
              <a:t>кръг.</a:t>
            </a:r>
            <a:endParaRPr lang="en-GB" dirty="0"/>
          </a:p>
        </p:txBody>
      </p:sp>
      <p:pic>
        <p:nvPicPr>
          <p:cNvPr id="2052" name="Picture 4" descr="Image result for couple in circle cartoon">
            <a:extLst>
              <a:ext uri="{FF2B5EF4-FFF2-40B4-BE49-F238E27FC236}">
                <a16:creationId xmlns="" xmlns:a16="http://schemas.microsoft.com/office/drawing/2014/main" id="{2FB23963-2C9D-407E-A793-7EC5D8112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398244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12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323118A-B03D-4060-BE18-4E4152E89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Партньорска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BF0DF80-CCA1-42F9-888E-B0DE00F545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Какво преви една партньорска връзка специална?</a:t>
            </a:r>
            <a:endParaRPr lang="de-DE" dirty="0" smtClean="0"/>
          </a:p>
          <a:p>
            <a:r>
              <a:rPr lang="bg-BG" dirty="0"/>
              <a:t>Игра на карти </a:t>
            </a:r>
            <a:r>
              <a:rPr lang="bg-BG" i="1" dirty="0" smtClean="0"/>
              <a:t>Добри връзки</a:t>
            </a:r>
            <a:endParaRPr lang="en-GB" i="1" dirty="0"/>
          </a:p>
          <a:p>
            <a:endParaRPr lang="en-GB" dirty="0"/>
          </a:p>
        </p:txBody>
      </p:sp>
      <p:pic>
        <p:nvPicPr>
          <p:cNvPr id="6146" name="Picture 2" descr="C:\Users\Heitmann\Pictures\photosymbols\Couple hug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000" y="3410971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47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800" dirty="0" smtClean="0">
                <a:solidFill>
                  <a:srgbClr val="FF0000"/>
                </a:solidFill>
              </a:rPr>
              <a:t>Какво е добра връзка</a:t>
            </a:r>
            <a:r>
              <a:rPr lang="en-GB" sz="4800" dirty="0" smtClean="0">
                <a:solidFill>
                  <a:srgbClr val="FF0000"/>
                </a:solidFill>
              </a:rPr>
              <a:t>?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57200" y="3647738"/>
            <a:ext cx="404149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С емоционална</a:t>
            </a:r>
            <a:r>
              <a:rPr kumimoji="0" lang="bg-BG" altLang="en-US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подкрепа</a:t>
            </a:r>
            <a:r>
              <a:rPr kumimoji="0" lang="en-US" alt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 descr="https://cdn.shopify.com/s/files/1/0606/1553/products/Felix_Sebastian-7_compact.png?v=141785618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272" y="2190567"/>
            <a:ext cx="1621535" cy="148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s://cdn.shopify.com/s/files/1/0606/1553/products/Irene-Ivan-3_large.png?v=148967695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51342"/>
            <a:ext cx="1512168" cy="14896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671900" y="1968110"/>
            <a:ext cx="220621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Подкрепяща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Picture 7" descr="https://cdn.shopify.com/s/files/1/0606/1553/products/Karaoke1_large.png?v=14178515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616" y="3474813"/>
            <a:ext cx="2049552" cy="218643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2987824" y="5013176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Забавна</a:t>
            </a:r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01530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51520" y="3605843"/>
            <a:ext cx="17508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С доверие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 descr="https://cdn.shopify.com/s/files/1/0606/1553/products/Friends-Together-1_large.png?v=141785620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14" y="3605843"/>
            <a:ext cx="2034442" cy="232713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267421" y="3223559"/>
            <a:ext cx="1880643" cy="3822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Подпомагаща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https://cdn.shopify.com/s/files/1/0606/1553/products/Social_Work-3_large.png?v=141785705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14773"/>
            <a:ext cx="1944216" cy="196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s://cdn.shopify.com/s/files/1/0606/1553/products/Breakup2_large.png?v=141785485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052" y="4591645"/>
            <a:ext cx="1944215" cy="16203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https://cdn.shopify.com/s/files/1/0606/1553/products/Make_up_large.png?v=141785625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14" y="1514377"/>
            <a:ext cx="1728192" cy="17091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69606" y="1634914"/>
            <a:ext cx="808235" cy="3822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Мила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69974" y="4743227"/>
            <a:ext cx="1329210" cy="3822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Грижовна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13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ttps://cdn.shopify.com/s/files/1/0606/1553/products/Couple_holdhands_large.png?v=1417856138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417638"/>
            <a:ext cx="1889659" cy="200925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1835696" y="1423472"/>
            <a:ext cx="1481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Уважение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pic>
        <p:nvPicPr>
          <p:cNvPr id="7" name="Picture 6" descr="https://cdn.shopify.com/s/files/1/0606/1553/products/Rashid_Pauline-1_large.png?v=141785628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04865"/>
            <a:ext cx="2016224" cy="180477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3923928" y="3244334"/>
            <a:ext cx="1199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Ценност</a:t>
            </a:r>
            <a:endParaRPr lang="en-GB" dirty="0"/>
          </a:p>
        </p:txBody>
      </p:sp>
      <p:pic>
        <p:nvPicPr>
          <p:cNvPr id="11" name="Picture 10" descr="https://cdn.shopify.com/s/files/1/0606/1553/products/Stefan_Albert-1_large.png?v=141785165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13666"/>
            <a:ext cx="2107436" cy="226360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605889" y="4480633"/>
            <a:ext cx="233975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Независимост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80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ttps://cdn.shopify.com/s/files/1/0606/1553/products/Leona_Hammond-1_large.png?v=1417855317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2016224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611090" y="2251221"/>
            <a:ext cx="1312838" cy="38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Честност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cdn.shopify.com/s/files/1/0606/1553/products/Hold_hands2_compact.png?v=141785623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40968"/>
            <a:ext cx="1930648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3923928" y="3000165"/>
            <a:ext cx="2934072" cy="85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 </a:t>
            </a:r>
            <a:endParaRPr lang="en-GB" sz="10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С различия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https://cdn.shopify.com/s/files/1/0606/1553/products/Me3_large.png?v=141785329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55" y="4426129"/>
            <a:ext cx="1534093" cy="166716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059832" y="5103592"/>
            <a:ext cx="294984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 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Да бъдеш себе си!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14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F7AD46-7EFA-4F82-86C3-9E7F18016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>
                <a:solidFill>
                  <a:srgbClr val="FF0000"/>
                </a:solidFill>
              </a:rPr>
              <a:t>Какво казват младите хора?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7A90300B-62BA-4166-98F4-5ADBAE4442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6" t="8900" b="5754"/>
          <a:stretch/>
        </p:blipFill>
        <p:spPr>
          <a:xfrm>
            <a:off x="2479430" y="1125414"/>
            <a:ext cx="4648313" cy="5530363"/>
          </a:xfrm>
        </p:spPr>
      </p:pic>
    </p:spTree>
    <p:extLst>
      <p:ext uri="{BB962C8B-B14F-4D97-AF65-F5344CB8AC3E}">
        <p14:creationId xmlns:p14="http://schemas.microsoft.com/office/powerpoint/2010/main" val="155838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6F2FB61-03E1-47C1-9BD7-4F02CDD1D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r>
              <a:rPr lang="en-GB" sz="6000" dirty="0" smtClean="0">
                <a:solidFill>
                  <a:srgbClr val="FF0000"/>
                </a:solidFill>
              </a:rPr>
              <a:t>…?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F75F38F-1175-4BEE-8986-132676E48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1"/>
            <a:ext cx="8229600" cy="45719"/>
          </a:xfrm>
        </p:spPr>
        <p:txBody>
          <a:bodyPr/>
          <a:lstStyle/>
          <a:p>
            <a:r>
              <a:rPr lang="bg-BG" dirty="0" smtClean="0"/>
              <a:t>Да гледаме филм </a:t>
            </a:r>
            <a:r>
              <a:rPr lang="en-GB" dirty="0" smtClean="0"/>
              <a:t>– </a:t>
            </a:r>
            <a:r>
              <a:rPr lang="en-GB" dirty="0"/>
              <a:t>Disrespect </a:t>
            </a:r>
            <a:r>
              <a:rPr lang="en-GB" dirty="0" smtClean="0"/>
              <a:t>Nobody</a:t>
            </a:r>
            <a:r>
              <a:rPr lang="bg-BG" dirty="0" smtClean="0"/>
              <a:t> </a:t>
            </a:r>
            <a:r>
              <a:rPr lang="en-GB" sz="2400" dirty="0" smtClean="0"/>
              <a:t>https</a:t>
            </a:r>
            <a:r>
              <a:rPr lang="en-GB" sz="2400" dirty="0"/>
              <a:t>://www.youtube.com/watch?v=ObvC12uJa6A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08920"/>
            <a:ext cx="5472000" cy="3011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31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02AC735-E714-4EC2-8FC6-04633B6C5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Игра на карти </a:t>
            </a:r>
            <a:r>
              <a:rPr lang="bg-BG" i="1" dirty="0" smtClean="0">
                <a:solidFill>
                  <a:srgbClr val="FF0000"/>
                </a:solidFill>
              </a:rPr>
              <a:t>Връзки</a:t>
            </a:r>
            <a:endParaRPr lang="en-GB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990E00B-DE5B-4797-A134-597E583937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591555"/>
            <a:ext cx="8378620" cy="4573749"/>
          </a:xfrm>
        </p:spPr>
        <p:txBody>
          <a:bodyPr/>
          <a:lstStyle/>
          <a:p>
            <a:r>
              <a:rPr lang="bg-BG" sz="3600" dirty="0" smtClean="0"/>
              <a:t>Добра</a:t>
            </a:r>
            <a:endParaRPr lang="en-GB" sz="3600" dirty="0"/>
          </a:p>
          <a:p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r>
              <a:rPr lang="bg-BG" sz="3600" dirty="0" smtClean="0"/>
              <a:t>Лоша</a:t>
            </a:r>
            <a:endParaRPr lang="en-GB" sz="3600" dirty="0"/>
          </a:p>
          <a:p>
            <a:endParaRPr lang="en-GB" sz="3600" dirty="0"/>
          </a:p>
          <a:p>
            <a:endParaRPr lang="en-GB" sz="3600" dirty="0"/>
          </a:p>
          <a:p>
            <a:r>
              <a:rPr lang="bg-BG" sz="3600" dirty="0" smtClean="0"/>
              <a:t>Не мога да преценя</a:t>
            </a:r>
            <a:endParaRPr lang="en-GB" dirty="0"/>
          </a:p>
        </p:txBody>
      </p:sp>
      <p:pic>
        <p:nvPicPr>
          <p:cNvPr id="2054" name="Picture 6" descr="Image result for image tick">
            <a:extLst>
              <a:ext uri="{FF2B5EF4-FFF2-40B4-BE49-F238E27FC236}">
                <a16:creationId xmlns="" xmlns:a16="http://schemas.microsoft.com/office/drawing/2014/main" id="{78ACABB0-4DD3-4343-86EF-14258E784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91555"/>
            <a:ext cx="1096238" cy="101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lated image">
            <a:extLst>
              <a:ext uri="{FF2B5EF4-FFF2-40B4-BE49-F238E27FC236}">
                <a16:creationId xmlns="" xmlns:a16="http://schemas.microsoft.com/office/drawing/2014/main" id="{72FA06D4-0EE9-43E1-A1BF-C2408B488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098" y="3356992"/>
            <a:ext cx="1070248" cy="107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image question mark">
            <a:extLst>
              <a:ext uri="{FF2B5EF4-FFF2-40B4-BE49-F238E27FC236}">
                <a16:creationId xmlns="" xmlns:a16="http://schemas.microsoft.com/office/drawing/2014/main" id="{F145C6C0-B4A0-44C4-9702-D7A99E113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444" y="4860903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37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/>
          <a:lstStyle/>
          <a:p>
            <a:pPr algn="ctr"/>
            <a:r>
              <a:rPr lang="bg-BG" sz="54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Да гледаме това видео</a:t>
            </a:r>
            <a:r>
              <a:rPr lang="bg-BG" sz="6000" b="1" dirty="0">
                <a:solidFill>
                  <a:srgbClr val="F79646"/>
                </a:solidFill>
                <a:latin typeface="Arial" charset="0"/>
                <a:ea typeface="ＭＳ Ｐゴシック" charset="0"/>
              </a:rPr>
              <a:t/>
            </a:r>
            <a:br>
              <a:rPr lang="bg-BG" sz="6000" b="1" dirty="0">
                <a:solidFill>
                  <a:srgbClr val="F79646"/>
                </a:solidFill>
                <a:latin typeface="Arial" charset="0"/>
                <a:ea typeface="ＭＳ Ｐゴシック" charset="0"/>
              </a:rPr>
            </a:br>
            <a:r>
              <a:rPr lang="bg-BG" sz="18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(папка „</a:t>
            </a:r>
            <a:r>
              <a:rPr lang="de-DE" sz="1800" b="1" dirty="0" err="1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films</a:t>
            </a:r>
            <a:r>
              <a:rPr lang="bg-BG" sz="18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“)</a:t>
            </a:r>
            <a:endParaRPr lang="en-US" sz="6000" dirty="0"/>
          </a:p>
        </p:txBody>
      </p:sp>
      <p:pic>
        <p:nvPicPr>
          <p:cNvPr id="7" name="Content Placeholder 6" descr="Screen Shot 2017-11-28 at 09.15.04.pn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3" b="4133"/>
          <a:stretch>
            <a:fillRect/>
          </a:stretch>
        </p:blipFill>
        <p:spPr>
          <a:xfrm>
            <a:off x="457200" y="1600201"/>
            <a:ext cx="2242592" cy="2513220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ru-RU" sz="3200" dirty="0"/>
          </a:p>
          <a:p>
            <a:pPr marL="0" indent="0">
              <a:buNone/>
            </a:pPr>
            <a:endParaRPr lang="bg-BG" sz="3600" dirty="0" smtClean="0"/>
          </a:p>
        </p:txBody>
      </p:sp>
      <p:pic>
        <p:nvPicPr>
          <p:cNvPr id="8" name="Picture 7" descr="Screen Shot 2017-11-28 at 09.16.3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356992"/>
            <a:ext cx="2096426" cy="3356992"/>
          </a:xfrm>
          <a:prstGeom prst="rect">
            <a:avLst/>
          </a:prstGeom>
        </p:spPr>
      </p:pic>
      <p:sp>
        <p:nvSpPr>
          <p:cNvPr id="2" name="Rechteck 1"/>
          <p:cNvSpPr/>
          <p:nvPr/>
        </p:nvSpPr>
        <p:spPr>
          <a:xfrm>
            <a:off x="4355976" y="1925831"/>
            <a:ext cx="47880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altLang="en-US" sz="5400" dirty="0">
                <a:solidFill>
                  <a:srgbClr val="C0504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Сексуална </a:t>
            </a:r>
            <a:r>
              <a:rPr lang="bg-BG" altLang="en-US" sz="5400" dirty="0" smtClean="0">
                <a:solidFill>
                  <a:srgbClr val="C0504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експлоатация</a:t>
            </a:r>
          </a:p>
          <a:p>
            <a:r>
              <a:rPr lang="bg-BG" altLang="en-US" sz="3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bg-BG" altLang="en-US" sz="3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малки </a:t>
            </a:r>
            <a:r>
              <a:rPr lang="bg-BG" altLang="en-US" sz="3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групи:</a:t>
            </a:r>
          </a:p>
          <a:p>
            <a:r>
              <a:rPr lang="bg-BG" altLang="en-US" sz="3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ru-RU" altLang="en-US" sz="3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оже </a:t>
            </a:r>
            <a:r>
              <a:rPr lang="ru-RU" altLang="en-US" sz="3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 да предложите дефиниция – какво означава?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6415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>
            <a:extLst>
              <a:ext uri="{FF2B5EF4-FFF2-40B4-BE49-F238E27FC236}">
                <a16:creationId xmlns:a16="http://schemas.microsoft.com/office/drawing/2014/main" xmlns="" id="{26BBE56E-B592-4559-AED1-B60BFB2C5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548680"/>
            <a:ext cx="7990656" cy="5112345"/>
          </a:xfrm>
        </p:spPr>
        <p:txBody>
          <a:bodyPr/>
          <a:lstStyle/>
          <a:p>
            <a:r>
              <a:rPr lang="ru-RU" altLang="en-US" sz="3600" dirty="0" smtClean="0"/>
              <a:t>Какво се случи?</a:t>
            </a:r>
          </a:p>
          <a:p>
            <a:r>
              <a:rPr lang="ru-RU" altLang="en-US" sz="3600" dirty="0" smtClean="0"/>
              <a:t>Това OK ли е?</a:t>
            </a:r>
            <a:endParaRPr lang="de-DE" altLang="en-US" sz="3600" dirty="0" smtClean="0"/>
          </a:p>
          <a:p>
            <a:r>
              <a:rPr lang="ru-RU" altLang="en-US" sz="3600" dirty="0" smtClean="0"/>
              <a:t>Добра връзка ли е?</a:t>
            </a:r>
          </a:p>
          <a:p>
            <a:r>
              <a:rPr lang="bg-BG" sz="3600" dirty="0" smtClean="0">
                <a:latin typeface="Arial" charset="0"/>
              </a:rPr>
              <a:t>Това грешно </a:t>
            </a:r>
            <a:r>
              <a:rPr lang="bg-BG" sz="3600" dirty="0">
                <a:latin typeface="Arial" charset="0"/>
              </a:rPr>
              <a:t>ли </a:t>
            </a:r>
            <a:r>
              <a:rPr lang="bg-BG" sz="3600" dirty="0" smtClean="0">
                <a:latin typeface="Arial" charset="0"/>
              </a:rPr>
              <a:t>е</a:t>
            </a:r>
            <a:r>
              <a:rPr lang="de-DE" sz="3600" dirty="0" smtClean="0">
                <a:latin typeface="Arial" charset="0"/>
              </a:rPr>
              <a:t> - </a:t>
            </a:r>
            <a:r>
              <a:rPr lang="bg-BG" sz="3600" dirty="0" smtClean="0">
                <a:latin typeface="Arial" charset="0"/>
              </a:rPr>
              <a:t>защо</a:t>
            </a:r>
            <a:r>
              <a:rPr lang="en-US" sz="3600" dirty="0" smtClean="0">
                <a:latin typeface="Arial" charset="0"/>
              </a:rPr>
              <a:t>?</a:t>
            </a:r>
            <a:endParaRPr lang="bg-BG" sz="3600" dirty="0">
              <a:latin typeface="Arial" charset="0"/>
            </a:endParaRPr>
          </a:p>
          <a:p>
            <a:r>
              <a:rPr lang="bg-BG" sz="3600" dirty="0" smtClean="0">
                <a:latin typeface="Arial" charset="0"/>
              </a:rPr>
              <a:t>Как </a:t>
            </a:r>
            <a:r>
              <a:rPr lang="bg-BG" sz="3600" dirty="0">
                <a:latin typeface="Arial" charset="0"/>
              </a:rPr>
              <a:t>да знаете, че нещо е грешно</a:t>
            </a:r>
            <a:r>
              <a:rPr lang="en-US" sz="3600" dirty="0">
                <a:latin typeface="Arial" charset="0"/>
              </a:rPr>
              <a:t>?</a:t>
            </a:r>
          </a:p>
          <a:p>
            <a:r>
              <a:rPr lang="ru-RU" altLang="en-US" sz="3600" dirty="0" smtClean="0"/>
              <a:t>Експлоатация </a:t>
            </a:r>
            <a:r>
              <a:rPr lang="ru-RU" altLang="en-US" sz="3600" dirty="0"/>
              <a:t>ли </a:t>
            </a:r>
            <a:r>
              <a:rPr lang="ru-RU" altLang="en-US" sz="3600" dirty="0" smtClean="0"/>
              <a:t>е?</a:t>
            </a:r>
          </a:p>
          <a:p>
            <a:r>
              <a:rPr lang="bg-BG" altLang="en-US" sz="3600" dirty="0" smtClean="0"/>
              <a:t>Какво е </a:t>
            </a:r>
            <a:r>
              <a:rPr lang="bg-BG" altLang="en-US" sz="3600" i="1" dirty="0" smtClean="0"/>
              <a:t>сексуална експлоатация</a:t>
            </a:r>
            <a:r>
              <a:rPr lang="en-US" altLang="en-US" sz="3600" dirty="0" smtClean="0"/>
              <a:t>?</a:t>
            </a:r>
            <a:endParaRPr lang="bg-BG" altLang="en-US" sz="3600" dirty="0" smtClean="0"/>
          </a:p>
          <a:p>
            <a:r>
              <a:rPr lang="ru-RU" altLang="en-US" sz="3600" dirty="0" smtClean="0"/>
              <a:t>Кога </a:t>
            </a:r>
            <a:r>
              <a:rPr lang="ru-RU" altLang="en-US" sz="3600" dirty="0"/>
              <a:t>се случва в този </a:t>
            </a:r>
            <a:r>
              <a:rPr lang="ru-RU" altLang="en-US" sz="3600" dirty="0" smtClean="0"/>
              <a:t>филм?</a:t>
            </a:r>
            <a:endParaRPr lang="en-US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93012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>
            <a:extLst>
              <a:ext uri="{FF2B5EF4-FFF2-40B4-BE49-F238E27FC236}">
                <a16:creationId xmlns:a16="http://schemas.microsoft.com/office/drawing/2014/main" xmlns="" id="{FF4F46F5-2336-4664-848F-5A36C4C40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dirty="0" smtClean="0">
                <a:solidFill>
                  <a:schemeClr val="accent2"/>
                </a:solidFill>
              </a:rPr>
              <a:t>Сексуална експлоатация</a:t>
            </a:r>
            <a:r>
              <a:rPr lang="en-US" altLang="en-US" dirty="0" smtClean="0">
                <a:solidFill>
                  <a:schemeClr val="accent2"/>
                </a:solidFill>
              </a:rPr>
              <a:t>: </a:t>
            </a:r>
            <a:r>
              <a:rPr lang="bg-BG" altLang="en-US" dirty="0" smtClean="0">
                <a:solidFill>
                  <a:schemeClr val="accent2"/>
                </a:solidFill>
              </a:rPr>
              <a:t>какво е това</a:t>
            </a:r>
            <a:r>
              <a:rPr lang="en-US" altLang="en-US" dirty="0" smtClean="0">
                <a:solidFill>
                  <a:schemeClr val="accent2"/>
                </a:solidFill>
              </a:rPr>
              <a:t>?</a:t>
            </a:r>
            <a:endParaRPr lang="en-US" altLang="en-US" dirty="0">
              <a:solidFill>
                <a:schemeClr val="accent2"/>
              </a:solidFill>
            </a:endParaRPr>
          </a:p>
        </p:txBody>
      </p:sp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xmlns="" id="{9140BF2F-7F9B-439B-90F7-F68ABEA11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74840" cy="4525963"/>
          </a:xfrm>
        </p:spPr>
        <p:txBody>
          <a:bodyPr/>
          <a:lstStyle/>
          <a:p>
            <a:r>
              <a:rPr lang="bg-BG" altLang="en-US" dirty="0" smtClean="0"/>
              <a:t>Сексуална </a:t>
            </a:r>
            <a:r>
              <a:rPr lang="bg-BG" altLang="en-US" dirty="0"/>
              <a:t>експлоатация </a:t>
            </a:r>
            <a:r>
              <a:rPr lang="bg-BG" altLang="en-US" dirty="0" smtClean="0"/>
              <a:t>е когато някой използва някого за секс. </a:t>
            </a:r>
            <a:endParaRPr lang="en-US" altLang="en-US" dirty="0"/>
          </a:p>
          <a:p>
            <a:r>
              <a:rPr lang="bg-BG" altLang="en-US" dirty="0" smtClean="0"/>
              <a:t>Сексът е в замяна на нещо </a:t>
            </a:r>
            <a:r>
              <a:rPr lang="en-US" altLang="en-US" dirty="0" smtClean="0"/>
              <a:t>– </a:t>
            </a:r>
            <a:r>
              <a:rPr lang="bg-BG" altLang="en-US" dirty="0" smtClean="0"/>
              <a:t>на пари, наркотици</a:t>
            </a:r>
            <a:r>
              <a:rPr lang="bg-BG" altLang="en-US" dirty="0"/>
              <a:t>;</a:t>
            </a:r>
            <a:r>
              <a:rPr lang="bg-BG" altLang="en-US" dirty="0" smtClean="0"/>
              <a:t> за място за прекарване на нощта, или за</a:t>
            </a:r>
            <a:r>
              <a:rPr lang="en-US" altLang="en-US" dirty="0" smtClean="0"/>
              <a:t> </a:t>
            </a:r>
            <a:r>
              <a:rPr lang="bg-BG" altLang="en-US" dirty="0" smtClean="0"/>
              <a:t>НЕЖНОСТ</a:t>
            </a:r>
            <a:endParaRPr lang="en-US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68760"/>
            <a:ext cx="382558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04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468544" cy="1143000"/>
          </a:xfrm>
        </p:spPr>
        <p:txBody>
          <a:bodyPr numCol="1"/>
          <a:lstStyle/>
          <a:p>
            <a:r>
              <a:rPr lang="bg-BG" sz="52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Сексуална експлоатация е</a:t>
            </a:r>
            <a:r>
              <a:rPr lang="bg-BG" sz="5200" b="1" dirty="0">
                <a:solidFill>
                  <a:srgbClr val="F79646"/>
                </a:solidFill>
                <a:latin typeface="Arial" charset="0"/>
                <a:ea typeface="ＭＳ Ｐゴシック" charset="0"/>
              </a:rPr>
              <a:t>:</a:t>
            </a:r>
            <a:r>
              <a:rPr lang="en-US" sz="52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 </a:t>
            </a:r>
            <a:endParaRPr lang="en-US" sz="5200" b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67544" y="1268760"/>
            <a:ext cx="4608512" cy="4525963"/>
          </a:xfrm>
        </p:spPr>
        <p:txBody>
          <a:bodyPr/>
          <a:lstStyle/>
          <a:p>
            <a:r>
              <a:rPr lang="bg-BG" dirty="0" smtClean="0"/>
              <a:t>Да ви подмамят да правите секс</a:t>
            </a:r>
            <a:endParaRPr lang="en-US" dirty="0" smtClean="0"/>
          </a:p>
          <a:p>
            <a:r>
              <a:rPr lang="bg-BG" dirty="0" smtClean="0"/>
              <a:t>Някой може да се преструва, че ви обича</a:t>
            </a:r>
            <a:endParaRPr lang="en-US" dirty="0" smtClean="0"/>
          </a:p>
          <a:p>
            <a:r>
              <a:rPr lang="bg-BG" dirty="0" smtClean="0"/>
              <a:t>Някой може да ви дава подаръци, алкохол</a:t>
            </a:r>
            <a:r>
              <a:rPr lang="en-US" dirty="0" smtClean="0"/>
              <a:t>, </a:t>
            </a:r>
            <a:r>
              <a:rPr lang="bg-BG" dirty="0" smtClean="0"/>
              <a:t>наркотици, подслон или НЕЖНОСТ…</a:t>
            </a:r>
            <a:endParaRPr lang="en-US" dirty="0" smtClean="0"/>
          </a:p>
          <a:p>
            <a:r>
              <a:rPr lang="bg-BG" dirty="0" smtClean="0"/>
              <a:t>И в замяна да иска секс</a:t>
            </a:r>
            <a:endParaRPr lang="en-US" dirty="0" smtClean="0"/>
          </a:p>
          <a:p>
            <a:r>
              <a:rPr lang="bg-BG" dirty="0" smtClean="0"/>
              <a:t>Може да се случи и онлайн.</a:t>
            </a:r>
            <a:endParaRPr lang="ru-RU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9" r="4379"/>
          <a:stretch>
            <a:fillRect/>
          </a:stretch>
        </p:blipFill>
        <p:spPr>
          <a:xfrm>
            <a:off x="4932040" y="1594411"/>
            <a:ext cx="4038600" cy="45259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6"/>
          <p:cNvSpPr>
            <a:spLocks noGrp="1" noChangeArrowheads="1"/>
          </p:cNvSpPr>
          <p:nvPr>
            <p:ph type="title"/>
          </p:nvPr>
        </p:nvSpPr>
        <p:spPr>
          <a:xfrm>
            <a:off x="838200" y="332656"/>
            <a:ext cx="8107363" cy="810344"/>
          </a:xfrm>
        </p:spPr>
        <p:txBody>
          <a:bodyPr numCol="1"/>
          <a:lstStyle/>
          <a:p>
            <a:pPr eaLnBrk="1" hangingPunct="1"/>
            <a:r>
              <a:rPr lang="bg-BG" sz="54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Склоняването </a:t>
            </a:r>
            <a:r>
              <a:rPr lang="bg-BG" sz="3200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(</a:t>
            </a:r>
            <a:r>
              <a:rPr lang="de-DE" sz="3200" dirty="0" err="1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grooming</a:t>
            </a:r>
            <a:r>
              <a:rPr lang="de-DE" sz="3200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)</a:t>
            </a:r>
            <a:r>
              <a:rPr lang="bg-BG" sz="54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 е:</a:t>
            </a:r>
            <a:r>
              <a:rPr lang="en-US" sz="54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 </a:t>
            </a:r>
            <a:endParaRPr lang="en-US" sz="5400" b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26626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4067174" y="1844824"/>
            <a:ext cx="4969321" cy="4286101"/>
          </a:xfrm>
        </p:spPr>
        <p:txBody>
          <a:bodyPr numCol="1"/>
          <a:lstStyle/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Някой гради връзка с вас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  <a:r>
              <a:rPr lang="bg-BG" dirty="0" smtClean="0">
                <a:latin typeface="Arial" charset="0"/>
                <a:ea typeface="ＭＳ Ｐゴシック" charset="0"/>
              </a:rPr>
              <a:t>..</a:t>
            </a:r>
            <a:endParaRPr lang="en-US" dirty="0" smtClean="0"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Целта на връзката е да ви експлоатира в бъдеще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е някой, когото познавате добре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е непознат.</a:t>
            </a:r>
            <a:endParaRPr lang="en-US" dirty="0" smtClean="0"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започне онлайн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не знаете, че се случва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  <a:endParaRPr lang="en-US" dirty="0">
              <a:latin typeface="Arial" charset="0"/>
              <a:ea typeface="ＭＳ Ｐゴシック" charset="0"/>
            </a:endParaRPr>
          </a:p>
        </p:txBody>
      </p:sp>
      <p:pic>
        <p:nvPicPr>
          <p:cNvPr id="4" name="Content Placeholder 4" descr="AA044538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520" y="1196753"/>
            <a:ext cx="2505908" cy="2808312"/>
          </a:xfrm>
          <a:prstGeom prst="rect">
            <a:avLst/>
          </a:prstGeom>
        </p:spPr>
      </p:pic>
      <p:pic>
        <p:nvPicPr>
          <p:cNvPr id="2" name="Picture 1" descr="5743718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140968"/>
            <a:ext cx="2255520" cy="3401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26FDF1-3770-478E-9AF4-760F52EEF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Разпознаване на знаците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09F8FB-2189-46D1-A7D6-2078BAA09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 smtClean="0"/>
              <a:t>Смятаме, че </a:t>
            </a:r>
            <a:r>
              <a:rPr lang="bg-BG" b="1" dirty="0" smtClean="0"/>
              <a:t>клипът </a:t>
            </a:r>
            <a:r>
              <a:rPr lang="de-DE" b="1" dirty="0" smtClean="0"/>
              <a:t>„Spot </a:t>
            </a:r>
            <a:r>
              <a:rPr lang="de-DE" b="1" dirty="0" err="1" smtClean="0"/>
              <a:t>the</a:t>
            </a:r>
            <a:r>
              <a:rPr lang="de-DE" b="1" dirty="0" smtClean="0"/>
              <a:t> </a:t>
            </a:r>
            <a:r>
              <a:rPr lang="de-DE" b="1" dirty="0" err="1"/>
              <a:t>signs</a:t>
            </a:r>
            <a:r>
              <a:rPr lang="de-DE" b="1" dirty="0" smtClean="0"/>
              <a:t>“</a:t>
            </a:r>
            <a:r>
              <a:rPr lang="bg-BG" b="1" dirty="0" smtClean="0"/>
              <a:t> </a:t>
            </a:r>
            <a:r>
              <a:rPr lang="de-DE" sz="1800" dirty="0" smtClean="0">
                <a:hlinkClick r:id="rId2"/>
              </a:rPr>
              <a:t>http</a:t>
            </a:r>
            <a:r>
              <a:rPr lang="de-DE" sz="1800" dirty="0">
                <a:hlinkClick r:id="rId2"/>
              </a:rPr>
              <a:t>://</a:t>
            </a:r>
            <a:r>
              <a:rPr lang="de-DE" sz="1800" dirty="0" smtClean="0">
                <a:hlinkClick r:id="rId2"/>
              </a:rPr>
              <a:t>www.barnardos.org.uk/what_we_do/our_work/sexual_exploitation/about-cse/cse-spot-the-signs.htm</a:t>
            </a:r>
            <a:endParaRPr lang="bg-BG" sz="1800" dirty="0" smtClean="0"/>
          </a:p>
          <a:p>
            <a:pPr marL="0" indent="0">
              <a:buNone/>
            </a:pPr>
            <a:r>
              <a:rPr lang="bg-BG" dirty="0" smtClean="0"/>
              <a:t>помага на хората да разберат </a:t>
            </a:r>
            <a:r>
              <a:rPr lang="en-GB" dirty="0" smtClean="0"/>
              <a:t>– </a:t>
            </a:r>
            <a:r>
              <a:rPr lang="bg-BG" dirty="0" smtClean="0"/>
              <a:t>макар да е предназначен за родители,</a:t>
            </a:r>
          </a:p>
          <a:p>
            <a:pPr marL="0" indent="0">
              <a:buNone/>
            </a:pPr>
            <a:r>
              <a:rPr lang="bg-BG" dirty="0" smtClean="0"/>
              <a:t>смятаме че е полезен за всички</a:t>
            </a:r>
            <a:r>
              <a:rPr lang="en-GB" dirty="0" smtClean="0"/>
              <a:t>.</a:t>
            </a:r>
            <a:endParaRPr lang="bg-BG" dirty="0" smtClean="0"/>
          </a:p>
          <a:p>
            <a:endParaRPr lang="bg-BG" dirty="0" smtClean="0"/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Ако хората от филма/случая</a:t>
            </a:r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бяха във вашата организация</a:t>
            </a:r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как бихте узнали, че нещо не</a:t>
            </a:r>
          </a:p>
          <a:p>
            <a:pPr marL="0" indent="0">
              <a:buNone/>
            </a:pPr>
            <a:r>
              <a:rPr lang="bg-BG" dirty="0" smtClean="0">
                <a:solidFill>
                  <a:srgbClr val="FF0000"/>
                </a:solidFill>
              </a:rPr>
              <a:t>е наред?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1" r="25031"/>
          <a:stretch>
            <a:fillRect/>
          </a:stretch>
        </p:blipFill>
        <p:spPr>
          <a:xfrm>
            <a:off x="5915293" y="3239526"/>
            <a:ext cx="3212347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67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chemeClr val="accent6"/>
                </a:solidFill>
              </a:rPr>
              <a:t>Индикатори</a:t>
            </a:r>
            <a:endParaRPr lang="en-US" sz="6000" b="1" dirty="0">
              <a:solidFill>
                <a:schemeClr val="accent6"/>
              </a:solidFill>
            </a:endParaRPr>
          </a:p>
        </p:txBody>
      </p:sp>
      <p:pic>
        <p:nvPicPr>
          <p:cNvPr id="5" name="ClipArt Placeholder 4" descr="j0315598.jpg"/>
          <p:cNvPicPr>
            <a:picLocks noGrp="1" noChangeAspect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7" b="2457"/>
          <a:stretch>
            <a:fillRect/>
          </a:stretch>
        </p:blipFill>
        <p:spPr>
          <a:xfrm>
            <a:off x="395536" y="1268760"/>
            <a:ext cx="4032448" cy="4968552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6016" y="1916832"/>
            <a:ext cx="4199384" cy="4176464"/>
          </a:xfrm>
        </p:spPr>
        <p:txBody>
          <a:bodyPr/>
          <a:lstStyle/>
          <a:p>
            <a:r>
              <a:rPr lang="bg-BG" sz="3200" dirty="0" smtClean="0"/>
              <a:t>Какви са сигналите за сексуална експлоатация</a:t>
            </a:r>
            <a:r>
              <a:rPr lang="en-US" sz="3200" dirty="0" smtClean="0"/>
              <a:t>?</a:t>
            </a:r>
          </a:p>
          <a:p>
            <a:r>
              <a:rPr lang="bg-BG" sz="3200" dirty="0" smtClean="0"/>
              <a:t>Как се проявяват при хората със СОП или в неравностойно социално положение</a:t>
            </a:r>
            <a:r>
              <a:rPr lang="en-US" sz="3200" dirty="0" smtClean="0"/>
              <a:t>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07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>
          <a:xfrm>
            <a:off x="107504" y="-243408"/>
            <a:ext cx="9217024" cy="1143000"/>
          </a:xfrm>
        </p:spPr>
        <p:txBody>
          <a:bodyPr/>
          <a:lstStyle/>
          <a:p>
            <a:r>
              <a:rPr lang="bg-BG" sz="3600" b="1" dirty="0" smtClean="0">
                <a:latin typeface="Arial" charset="0"/>
                <a:ea typeface="ＭＳ Ｐゴシック" charset="0"/>
                <a:cs typeface="ＭＳ Ｐゴシック" charset="0"/>
              </a:rPr>
              <a:t>Сексуална експлоатация</a:t>
            </a:r>
            <a:r>
              <a:rPr lang="en-US" sz="3600" b="1" dirty="0" smtClean="0"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r>
              <a:rPr lang="bg-BG" sz="3600" b="1" dirty="0" smtClean="0">
                <a:latin typeface="Arial" charset="0"/>
                <a:ea typeface="ＭＳ Ｐゴシック" charset="0"/>
                <a:cs typeface="ＭＳ Ｐゴシック" charset="0"/>
              </a:rPr>
              <a:t>индикатори</a:t>
            </a:r>
            <a:endParaRPr lang="en-US" sz="36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6626" name="Content Placeholder 4"/>
          <p:cNvSpPr>
            <a:spLocks noGrp="1"/>
          </p:cNvSpPr>
          <p:nvPr>
            <p:ph sz="half" idx="1"/>
          </p:nvPr>
        </p:nvSpPr>
        <p:spPr>
          <a:xfrm>
            <a:off x="467544" y="764704"/>
            <a:ext cx="5554960" cy="4713387"/>
          </a:xfrm>
        </p:spPr>
        <p:txBody>
          <a:bodyPr/>
          <a:lstStyle/>
          <a:p>
            <a:r>
              <a:rPr lang="bg-BG" dirty="0">
                <a:latin typeface="Arial" charset="0"/>
                <a:ea typeface="ＭＳ Ｐゴシック" charset="0"/>
                <a:cs typeface="ＭＳ Ｐゴシック" charset="0"/>
              </a:rPr>
              <a:t>Продължителни </a:t>
            </a:r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отсъствия; Късни прибирания; </a:t>
            </a:r>
          </a:p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Отсъствия от училище, университет или работа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Липса на обяснение за </a:t>
            </a:r>
            <a:r>
              <a:rPr lang="bg-BG" dirty="0">
                <a:latin typeface="Arial" charset="0"/>
                <a:ea typeface="ＭＳ Ｐゴシック" charset="0"/>
                <a:cs typeface="ＭＳ Ｐゴシック" charset="0"/>
              </a:rPr>
              <a:t>получени подаръци </a:t>
            </a:r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или</a:t>
            </a:r>
            <a:r>
              <a:rPr lang="bg-BG" dirty="0">
                <a:latin typeface="Arial" charset="0"/>
                <a:ea typeface="ＭＳ Ｐゴシック" charset="0"/>
                <a:cs typeface="ＭＳ Ｐゴシック" charset="0"/>
              </a:rPr>
              <a:t> пари 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Рязка промяна в настроенията </a:t>
            </a:r>
          </a:p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Прием на алкохол или наркотици </a:t>
            </a:r>
          </a:p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Необяснени наранявания</a:t>
            </a:r>
            <a:endParaRPr lang="bg-BG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Предизвикателно (сексуално) поведение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22115" r="221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3589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chemeClr val="accent6"/>
                </a:solidFill>
              </a:rPr>
              <a:t>Рискови фактори</a:t>
            </a:r>
            <a:endParaRPr lang="en-US" sz="6000" b="1" dirty="0">
              <a:solidFill>
                <a:schemeClr val="accent6"/>
              </a:solidFill>
            </a:endParaRP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6016" y="1916832"/>
            <a:ext cx="4199384" cy="4176464"/>
          </a:xfrm>
        </p:spPr>
        <p:txBody>
          <a:bodyPr/>
          <a:lstStyle/>
          <a:p>
            <a:r>
              <a:rPr lang="bg-BG" sz="3200" dirty="0" smtClean="0"/>
              <a:t>Какви са рисковите фактори за сексуална експлоатация</a:t>
            </a:r>
            <a:r>
              <a:rPr lang="en-US" sz="3200" dirty="0" smtClean="0"/>
              <a:t>?</a:t>
            </a:r>
          </a:p>
          <a:p>
            <a:r>
              <a:rPr lang="bg-BG" sz="3200" dirty="0" smtClean="0"/>
              <a:t>Важат ли за хората със СОП или в неравностойно социално положение</a:t>
            </a:r>
            <a:r>
              <a:rPr lang="en-US" sz="3200" dirty="0" smtClean="0"/>
              <a:t>?</a:t>
            </a:r>
            <a:endParaRPr lang="en-US" sz="3200" dirty="0"/>
          </a:p>
        </p:txBody>
      </p:sp>
      <p:pic>
        <p:nvPicPr>
          <p:cNvPr id="6" name="Picture 5" descr="Screen Shot 2018-02-01 at 14.03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84784"/>
            <a:ext cx="4032448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05A8E4-FB36-46A4-BE82-92DF2C79E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accent2"/>
                </a:solidFill>
              </a:rPr>
              <a:t>Защо се случва?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78BA4F-D04A-416C-85B2-17FF3E6A2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bg-BG" dirty="0" smtClean="0"/>
              <a:t>Според вас коя от тези карти показва какво е по-вероятно да се случи на човек със СОП или в неравностойно социално положение?</a:t>
            </a:r>
          </a:p>
          <a:p>
            <a:pPr marL="0" indent="0">
              <a:buNone/>
            </a:pPr>
            <a:endParaRPr lang="en-GB" dirty="0"/>
          </a:p>
          <a:p>
            <a:r>
              <a:rPr lang="bg-BG" dirty="0" smtClean="0"/>
              <a:t>Статистиката сочи, че това са главните рискове за сексуална експлоатация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598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>
                <a:solidFill>
                  <a:schemeClr val="accent6"/>
                </a:solidFill>
              </a:rPr>
              <a:t>Рискови фактори</a:t>
            </a:r>
            <a:endParaRPr lang="en-US" sz="6000" b="1" dirty="0">
              <a:solidFill>
                <a:schemeClr val="accent6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7544" y="1052736"/>
            <a:ext cx="8280920" cy="5040560"/>
          </a:xfrm>
        </p:spPr>
        <p:txBody>
          <a:bodyPr/>
          <a:lstStyle/>
          <a:p>
            <a:r>
              <a:rPr lang="bg-BG" dirty="0" smtClean="0"/>
              <a:t>Самотни, изолирани, откъснати са</a:t>
            </a:r>
            <a:endParaRPr lang="en-US" dirty="0" smtClean="0"/>
          </a:p>
          <a:p>
            <a:r>
              <a:rPr lang="bg-BG" dirty="0" smtClean="0"/>
              <a:t>Слаба семейна подкрепа/подкрепяща среда</a:t>
            </a:r>
            <a:endParaRPr lang="en-US" dirty="0" smtClean="0"/>
          </a:p>
          <a:p>
            <a:r>
              <a:rPr lang="bg-BG" dirty="0"/>
              <a:t>П</a:t>
            </a:r>
            <a:r>
              <a:rPr lang="bg-BG" dirty="0" smtClean="0"/>
              <a:t>риятели, които са експлоатирани</a:t>
            </a:r>
            <a:endParaRPr lang="en-US" dirty="0" smtClean="0"/>
          </a:p>
          <a:p>
            <a:r>
              <a:rPr lang="bg-BG" dirty="0" smtClean="0"/>
              <a:t>Живот в социална грижа; нужда от грижи</a:t>
            </a:r>
            <a:endParaRPr lang="en-US" dirty="0" smtClean="0"/>
          </a:p>
          <a:p>
            <a:r>
              <a:rPr lang="bg-BG" dirty="0" smtClean="0"/>
              <a:t>Ниска самооценка, ниско самочувствие</a:t>
            </a:r>
            <a:endParaRPr lang="en-US" dirty="0" smtClean="0"/>
          </a:p>
          <a:p>
            <a:r>
              <a:rPr lang="bg-BG" dirty="0" smtClean="0"/>
              <a:t>Лесно </a:t>
            </a:r>
            <a:r>
              <a:rPr lang="bg-BG" dirty="0"/>
              <a:t>вярват на някой, който ги </a:t>
            </a:r>
            <a:r>
              <a:rPr lang="en-US" dirty="0"/>
              <a:t>‘</a:t>
            </a:r>
            <a:r>
              <a:rPr lang="bg-BG" dirty="0"/>
              <a:t>сприятелява</a:t>
            </a:r>
            <a:r>
              <a:rPr lang="en-US" dirty="0" smtClean="0"/>
              <a:t>’</a:t>
            </a:r>
            <a:endParaRPr lang="bg-BG" dirty="0" smtClean="0"/>
          </a:p>
          <a:p>
            <a:r>
              <a:rPr lang="bg-BG" dirty="0"/>
              <a:t>Чувстват се оценени от потенциалния </a:t>
            </a:r>
            <a:r>
              <a:rPr lang="bg-BG" dirty="0" smtClean="0"/>
              <a:t>посегател; малко </a:t>
            </a:r>
            <a:r>
              <a:rPr lang="bg-BG" dirty="0"/>
              <a:t>приятели (връстници)</a:t>
            </a:r>
            <a:endParaRPr lang="bg-BG" dirty="0" smtClean="0"/>
          </a:p>
          <a:p>
            <a:r>
              <a:rPr lang="bg-BG" dirty="0" smtClean="0"/>
              <a:t>Зависимост от насилници</a:t>
            </a:r>
            <a:endParaRPr lang="en-US" dirty="0" smtClean="0"/>
          </a:p>
          <a:p>
            <a:r>
              <a:rPr lang="bg-BG" dirty="0" smtClean="0"/>
              <a:t>Преживели са насилие</a:t>
            </a:r>
            <a:endParaRPr lang="en-US" dirty="0" smtClean="0"/>
          </a:p>
          <a:p>
            <a:r>
              <a:rPr lang="bg-BG" dirty="0" smtClean="0"/>
              <a:t>Нестабилна жилищна ситуация</a:t>
            </a:r>
            <a:endParaRPr lang="en-US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6520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470025"/>
          </a:xfrm>
        </p:spPr>
        <p:txBody>
          <a:bodyPr/>
          <a:lstStyle/>
          <a:p>
            <a:r>
              <a:rPr lang="bg-BG" b="1" dirty="0" smtClean="0"/>
              <a:t>Филм (папка </a:t>
            </a:r>
            <a:r>
              <a:rPr lang="de-DE" b="1" dirty="0" smtClean="0"/>
              <a:t>„</a:t>
            </a:r>
            <a:r>
              <a:rPr lang="de-DE" b="1" dirty="0" err="1" smtClean="0"/>
              <a:t>films</a:t>
            </a:r>
            <a:r>
              <a:rPr lang="de-DE" b="1" dirty="0" smtClean="0"/>
              <a:t>“)</a:t>
            </a:r>
            <a:endParaRPr lang="de-DE" dirty="0"/>
          </a:p>
        </p:txBody>
      </p:sp>
      <p:sp>
        <p:nvSpPr>
          <p:cNvPr id="7" name="Untertitel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25" y="1988840"/>
            <a:ext cx="397835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36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C07152-7F84-4B18-95BC-DE8900314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3200" dirty="0" smtClean="0">
                <a:solidFill>
                  <a:schemeClr val="accent2"/>
                </a:solidFill>
              </a:rPr>
              <a:t>Защо хората не знаят, че това се случва (това казват менторите в Англия...)</a:t>
            </a:r>
            <a:r>
              <a:rPr lang="en-GB" sz="3200" dirty="0" smtClean="0">
                <a:solidFill>
                  <a:schemeClr val="accent2"/>
                </a:solidFill>
              </a:rPr>
              <a:t>?</a:t>
            </a:r>
            <a:endParaRPr lang="en-GB" sz="3200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53F458A-DBBC-4F75-8D04-3ED7677A1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3849291"/>
          </a:xfrm>
        </p:spPr>
        <p:txBody>
          <a:bodyPr/>
          <a:lstStyle/>
          <a:p>
            <a:pPr lvl="0"/>
            <a:r>
              <a:rPr lang="bg-BG" dirty="0" smtClean="0"/>
              <a:t>По-голямата част от сексуалните посегателства са скрити от публичното внимание. </a:t>
            </a:r>
            <a:endParaRPr lang="en-GB" dirty="0"/>
          </a:p>
          <a:p>
            <a:pPr lvl="0"/>
            <a:r>
              <a:rPr lang="bg-BG" dirty="0" smtClean="0">
                <a:solidFill>
                  <a:srgbClr val="FF0000"/>
                </a:solidFill>
              </a:rPr>
              <a:t>Помнете, че експлоатацията може да не е очевидна. </a:t>
            </a:r>
          </a:p>
          <a:p>
            <a:pPr lvl="0"/>
            <a:r>
              <a:rPr lang="bg-BG" dirty="0" smtClean="0"/>
              <a:t>Жертвите биват подтиквани да пазят нещата в тайна.</a:t>
            </a:r>
          </a:p>
          <a:p>
            <a:pPr lvl="0"/>
            <a:r>
              <a:rPr lang="bg-BG" dirty="0"/>
              <a:t>Младите хора с умствени затруднения не са възприети като сексуално активни.</a:t>
            </a:r>
            <a:endParaRPr lang="en-GB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79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ACACDF-E77D-4C46-AF08-C3AF3305D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>
                <a:solidFill>
                  <a:schemeClr val="accent2"/>
                </a:solidFill>
              </a:rPr>
              <a:t>Защо хората не знаят, </a:t>
            </a:r>
            <a:r>
              <a:rPr lang="bg-BG" dirty="0" smtClean="0">
                <a:solidFill>
                  <a:schemeClr val="accent2"/>
                </a:solidFill>
              </a:rPr>
              <a:t>че </a:t>
            </a:r>
            <a:r>
              <a:rPr lang="bg-BG" dirty="0">
                <a:solidFill>
                  <a:schemeClr val="accent2"/>
                </a:solidFill>
              </a:rPr>
              <a:t>се случва</a:t>
            </a:r>
            <a:r>
              <a:rPr lang="en-GB" dirty="0">
                <a:solidFill>
                  <a:schemeClr val="accent2"/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D5A4BD8-3E20-478C-BA3E-F75FA2381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pPr lvl="0"/>
            <a:endParaRPr lang="en-GB" dirty="0"/>
          </a:p>
          <a:p>
            <a:pPr lvl="0"/>
            <a:r>
              <a:rPr lang="bg-BG" dirty="0" smtClean="0">
                <a:solidFill>
                  <a:srgbClr val="FF0000"/>
                </a:solidFill>
              </a:rPr>
              <a:t>Младите хора с обучителни затруднения имат права и желания за сексуален живот, точно както всеки друг. </a:t>
            </a:r>
          </a:p>
          <a:p>
            <a:pPr lvl="0"/>
            <a:r>
              <a:rPr lang="bg-BG" dirty="0" smtClean="0">
                <a:solidFill>
                  <a:srgbClr val="FF0000"/>
                </a:solidFill>
              </a:rPr>
              <a:t>Някъде някой иска да прави секс със тях.</a:t>
            </a:r>
            <a:endParaRPr lang="en-GB" dirty="0">
              <a:solidFill>
                <a:srgbClr val="FF0000"/>
              </a:solidFill>
            </a:endParaRPr>
          </a:p>
          <a:p>
            <a:pPr lvl="0"/>
            <a:r>
              <a:rPr lang="bg-BG" dirty="0" smtClean="0"/>
              <a:t>Често има непоставени диагнози, както и липса на оценката на потребностите. </a:t>
            </a:r>
            <a:endParaRPr lang="en-GB" dirty="0"/>
          </a:p>
          <a:p>
            <a:pPr lvl="0"/>
            <a:r>
              <a:rPr lang="bg-BG" dirty="0" smtClean="0">
                <a:solidFill>
                  <a:srgbClr val="FF0000"/>
                </a:solidFill>
              </a:rPr>
              <a:t>Много от нас почувстваха, че здравните специалисти не ни отделиха достатъчно време.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578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8D7D3F-0DCC-4F97-8413-2EEE8CCEB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7384"/>
            <a:ext cx="9083352" cy="1143000"/>
          </a:xfrm>
        </p:spPr>
        <p:txBody>
          <a:bodyPr/>
          <a:lstStyle/>
          <a:p>
            <a:r>
              <a:rPr lang="bg-BG" dirty="0">
                <a:solidFill>
                  <a:schemeClr val="accent2"/>
                </a:solidFill>
              </a:rPr>
              <a:t>Защо хората не знаят, че </a:t>
            </a:r>
            <a:r>
              <a:rPr lang="bg-BG" dirty="0" smtClean="0">
                <a:solidFill>
                  <a:schemeClr val="accent2"/>
                </a:solidFill>
              </a:rPr>
              <a:t>се </a:t>
            </a:r>
            <a:r>
              <a:rPr lang="bg-BG" dirty="0">
                <a:solidFill>
                  <a:schemeClr val="accent2"/>
                </a:solidFill>
              </a:rPr>
              <a:t>случва</a:t>
            </a:r>
            <a:r>
              <a:rPr lang="en-GB" dirty="0">
                <a:solidFill>
                  <a:schemeClr val="accent2"/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E14B6F-F6E1-4DFE-A7F7-F8E290D77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/>
          <a:lstStyle/>
          <a:p>
            <a:pPr lvl="0"/>
            <a:r>
              <a:rPr lang="bg-BG" dirty="0" smtClean="0"/>
              <a:t>Има липса на разбиране сред служителите </a:t>
            </a:r>
            <a:br>
              <a:rPr lang="bg-BG" dirty="0" smtClean="0"/>
            </a:br>
            <a:r>
              <a:rPr lang="bg-BG" dirty="0" smtClean="0"/>
              <a:t>относно сексуалната експлоатация </a:t>
            </a:r>
            <a:br>
              <a:rPr lang="bg-BG" dirty="0" smtClean="0"/>
            </a:br>
            <a:r>
              <a:rPr lang="bg-BG" dirty="0" smtClean="0"/>
              <a:t>и относно обучителните затруднения. </a:t>
            </a:r>
            <a:endParaRPr lang="en-GB" dirty="0"/>
          </a:p>
          <a:p>
            <a:pPr lvl="0"/>
            <a:r>
              <a:rPr lang="bg-BG" dirty="0" smtClean="0">
                <a:solidFill>
                  <a:srgbClr val="FF0000"/>
                </a:solidFill>
              </a:rPr>
              <a:t>Нужни са повече обучения и тренинги.</a:t>
            </a:r>
            <a:endParaRPr lang="en-GB" dirty="0">
              <a:solidFill>
                <a:srgbClr val="FF0000"/>
              </a:solidFill>
            </a:endParaRPr>
          </a:p>
          <a:p>
            <a:pPr lvl="0"/>
            <a:r>
              <a:rPr lang="bg-BG" dirty="0" smtClean="0"/>
              <a:t>Не се проучват и събират данни за сексуалната експлоатация над деца и хора с обучителни затруднения.</a:t>
            </a:r>
            <a:endParaRPr lang="en-GB" dirty="0"/>
          </a:p>
          <a:p>
            <a:pPr lvl="0"/>
            <a:r>
              <a:rPr lang="ru-RU" b="1" dirty="0" err="1" smtClean="0"/>
              <a:t>Грууминг</a:t>
            </a:r>
            <a:r>
              <a:rPr lang="ru-RU" dirty="0" smtClean="0"/>
              <a:t> е </a:t>
            </a:r>
            <a:r>
              <a:rPr lang="ru-RU" dirty="0" err="1" smtClean="0"/>
              <a:t>преднамерено</a:t>
            </a:r>
            <a:r>
              <a:rPr lang="ru-RU" dirty="0" smtClean="0"/>
              <a:t> "</a:t>
            </a:r>
            <a:r>
              <a:rPr lang="ru-RU" dirty="0" err="1"/>
              <a:t>сприятеляване</a:t>
            </a:r>
            <a:r>
              <a:rPr lang="ru-RU" dirty="0"/>
              <a:t>" </a:t>
            </a:r>
            <a:r>
              <a:rPr lang="ru-RU" dirty="0" smtClean="0"/>
              <a:t>с </a:t>
            </a:r>
            <a:r>
              <a:rPr lang="ru-RU" dirty="0" err="1" smtClean="0"/>
              <a:t>жертвата</a:t>
            </a:r>
            <a:r>
              <a:rPr lang="ru-RU" dirty="0" smtClean="0"/>
              <a:t>, </a:t>
            </a:r>
            <a:r>
              <a:rPr lang="ru-RU" dirty="0" err="1" smtClean="0"/>
              <a:t>която</a:t>
            </a:r>
            <a:r>
              <a:rPr lang="ru-RU" dirty="0" smtClean="0"/>
              <a:t> не </a:t>
            </a:r>
            <a:r>
              <a:rPr lang="ru-RU" dirty="0" err="1" smtClean="0"/>
              <a:t>разбира</a:t>
            </a:r>
            <a:r>
              <a:rPr lang="ru-RU" dirty="0" smtClean="0"/>
              <a:t>, че се </a:t>
            </a:r>
            <a:r>
              <a:rPr lang="ru-RU" dirty="0" err="1" smtClean="0"/>
              <a:t>оказва</a:t>
            </a:r>
            <a:r>
              <a:rPr lang="ru-RU" dirty="0" smtClean="0"/>
              <a:t> </a:t>
            </a:r>
            <a:r>
              <a:rPr lang="ru-RU" dirty="0" err="1" smtClean="0"/>
              <a:t>експлоатирана</a:t>
            </a:r>
            <a:r>
              <a:rPr lang="ru-RU" dirty="0" smtClean="0"/>
              <a:t>. </a:t>
            </a:r>
          </a:p>
          <a:p>
            <a:pPr lvl="0"/>
            <a:r>
              <a:rPr lang="ru-RU" dirty="0" err="1" smtClean="0">
                <a:solidFill>
                  <a:srgbClr val="FF0000"/>
                </a:solidFill>
              </a:rPr>
              <a:t>Помогнете</a:t>
            </a:r>
            <a:r>
              <a:rPr lang="ru-RU" dirty="0" smtClean="0">
                <a:solidFill>
                  <a:srgbClr val="FF0000"/>
                </a:solidFill>
              </a:rPr>
              <a:t> на </a:t>
            </a:r>
            <a:r>
              <a:rPr lang="ru-RU" dirty="0" err="1" smtClean="0">
                <a:solidFill>
                  <a:srgbClr val="FF0000"/>
                </a:solidFill>
              </a:rPr>
              <a:t>младите</a:t>
            </a:r>
            <a:r>
              <a:rPr lang="ru-RU" dirty="0" smtClean="0">
                <a:solidFill>
                  <a:srgbClr val="FF0000"/>
                </a:solidFill>
              </a:rPr>
              <a:t> да </a:t>
            </a:r>
            <a:r>
              <a:rPr lang="ru-RU" dirty="0" err="1" smtClean="0">
                <a:solidFill>
                  <a:srgbClr val="FF0000"/>
                </a:solidFill>
              </a:rPr>
              <a:t>разберат</a:t>
            </a:r>
            <a:r>
              <a:rPr lang="ru-RU" dirty="0" smtClean="0">
                <a:solidFill>
                  <a:srgbClr val="FF0000"/>
                </a:solidFill>
              </a:rPr>
              <a:t> за </a:t>
            </a:r>
            <a:r>
              <a:rPr lang="ru-RU" dirty="0" err="1" smtClean="0">
                <a:solidFill>
                  <a:srgbClr val="FF0000"/>
                </a:solidFill>
              </a:rPr>
              <a:t>това</a:t>
            </a:r>
            <a:r>
              <a:rPr lang="ru-RU" dirty="0" smtClean="0">
                <a:solidFill>
                  <a:srgbClr val="FF0000"/>
                </a:solidFill>
              </a:rPr>
              <a:t> "</a:t>
            </a:r>
            <a:r>
              <a:rPr lang="ru-RU" dirty="0" err="1" smtClean="0">
                <a:solidFill>
                  <a:srgbClr val="FF0000"/>
                </a:solidFill>
              </a:rPr>
              <a:t>сприятеляване</a:t>
            </a:r>
            <a:r>
              <a:rPr lang="ru-RU" dirty="0" smtClean="0">
                <a:solidFill>
                  <a:srgbClr val="FF0000"/>
                </a:solidFill>
              </a:rPr>
              <a:t>“</a:t>
            </a:r>
            <a:r>
              <a:rPr lang="en-US" dirty="0" smtClean="0">
                <a:solidFill>
                  <a:srgbClr val="FF0000"/>
                </a:solidFill>
              </a:rPr>
              <a:t>!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52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6"/>
          <p:cNvSpPr>
            <a:spLocks noGrp="1" noChangeArrowheads="1"/>
          </p:cNvSpPr>
          <p:nvPr>
            <p:ph type="title"/>
          </p:nvPr>
        </p:nvSpPr>
        <p:spPr/>
        <p:txBody>
          <a:bodyPr numCol="1"/>
          <a:lstStyle/>
          <a:p>
            <a:r>
              <a:rPr lang="ru-RU" sz="4800" b="1" dirty="0">
                <a:solidFill>
                  <a:schemeClr val="accent6"/>
                </a:solidFill>
                <a:latin typeface="Arial" charset="0"/>
                <a:ea typeface="ＭＳ Ｐゴシック" charset="0"/>
              </a:rPr>
              <a:t>Някои факти и </a:t>
            </a:r>
            <a:r>
              <a:rPr lang="ru-RU" sz="4800" b="1" dirty="0" smtClean="0">
                <a:solidFill>
                  <a:schemeClr val="accent6"/>
                </a:solidFill>
                <a:latin typeface="Arial" charset="0"/>
                <a:ea typeface="ＭＳ Ｐゴシック" charset="0"/>
              </a:rPr>
              <a:t>цифри</a:t>
            </a:r>
            <a:r>
              <a:rPr lang="de-DE" sz="4800" b="1" dirty="0" smtClean="0">
                <a:solidFill>
                  <a:schemeClr val="accent6"/>
                </a:solidFill>
                <a:latin typeface="Arial" charset="0"/>
                <a:ea typeface="ＭＳ Ｐゴシック" charset="0"/>
              </a:rPr>
              <a:t>…</a:t>
            </a:r>
            <a:endParaRPr lang="en-US" sz="4800" b="1" dirty="0">
              <a:solidFill>
                <a:schemeClr val="accent6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2355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3779912" y="597272"/>
            <a:ext cx="5364088" cy="5640040"/>
          </a:xfrm>
        </p:spPr>
        <p:txBody>
          <a:bodyPr numCol="1"/>
          <a:lstStyle/>
          <a:p>
            <a:pPr marL="0" indent="0">
              <a:buNone/>
            </a:pPr>
            <a:endParaRPr lang="de-DE" sz="4000" b="1" dirty="0" smtClean="0">
              <a:latin typeface="Arial" charset="0"/>
              <a:ea typeface="ＭＳ Ｐゴシック" charset="0"/>
            </a:endParaRPr>
          </a:p>
          <a:p>
            <a:pPr marL="0" indent="0">
              <a:buNone/>
            </a:pPr>
            <a:r>
              <a:rPr lang="ru-RU" sz="4000" b="1" dirty="0" smtClean="0">
                <a:latin typeface="Arial" charset="0"/>
                <a:ea typeface="ＭＳ Ｐゴシック" charset="0"/>
              </a:rPr>
              <a:t>които </a:t>
            </a:r>
            <a:r>
              <a:rPr lang="ru-RU" sz="4000" b="1" dirty="0">
                <a:latin typeface="Arial" charset="0"/>
                <a:ea typeface="ＭＳ Ｐゴシック" charset="0"/>
              </a:rPr>
              <a:t>показват защо тази работа е </a:t>
            </a:r>
            <a:r>
              <a:rPr lang="ru-RU" sz="4000" b="1" dirty="0" smtClean="0">
                <a:latin typeface="Arial" charset="0"/>
                <a:ea typeface="ＭＳ Ｐゴシック" charset="0"/>
              </a:rPr>
              <a:t>нужна</a:t>
            </a:r>
            <a:r>
              <a:rPr lang="en-US" sz="4000" b="1" dirty="0" smtClean="0">
                <a:latin typeface="Arial" charset="0"/>
                <a:ea typeface="ＭＳ Ｐゴシック" charset="0"/>
              </a:rPr>
              <a:t>:</a:t>
            </a:r>
          </a:p>
          <a:p>
            <a:pPr marL="0" indent="0">
              <a:buNone/>
            </a:pPr>
            <a:r>
              <a:rPr lang="ru-RU" sz="3200" dirty="0">
                <a:latin typeface="Arial" charset="0"/>
                <a:ea typeface="ＭＳ Ｐゴシック" charset="0"/>
              </a:rPr>
              <a:t>Проблемът „сексуална експлоатация“– факти и изводи за ситуацията в България (кратък преглед</a:t>
            </a:r>
            <a:r>
              <a:rPr lang="ru-RU" sz="3200" dirty="0" smtClean="0">
                <a:latin typeface="Arial" charset="0"/>
                <a:ea typeface="ＭＳ Ｐゴシック" charset="0"/>
              </a:rPr>
              <a:t>)</a:t>
            </a:r>
            <a:endParaRPr lang="en-US" sz="3200" dirty="0" smtClean="0">
              <a:latin typeface="Arial" charset="0"/>
              <a:ea typeface="ＭＳ Ｐゴシック" charset="0"/>
            </a:endParaRPr>
          </a:p>
        </p:txBody>
      </p:sp>
      <p:pic>
        <p:nvPicPr>
          <p:cNvPr id="20483" name="ClipArt Placeholder 4"/>
          <p:cNvPicPr>
            <a:picLocks noGrp="1" noChangeAspect="1"/>
          </p:cNvPicPr>
          <p:nvPr>
            <p:ph type="clipArt" sz="half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527" y="1484784"/>
            <a:ext cx="3021577" cy="4392488"/>
          </a:xfrm>
        </p:spPr>
      </p:pic>
    </p:spTree>
    <p:extLst>
      <p:ext uri="{BB962C8B-B14F-4D97-AF65-F5344CB8AC3E}">
        <p14:creationId xmlns:p14="http://schemas.microsoft.com/office/powerpoint/2010/main" val="1545703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F79646"/>
                </a:solidFill>
              </a:rPr>
              <a:t>Докладване</a:t>
            </a:r>
            <a:endParaRPr lang="en-US" sz="6000" b="1" dirty="0">
              <a:solidFill>
                <a:srgbClr val="F79646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988840"/>
            <a:ext cx="4038600" cy="4137323"/>
          </a:xfrm>
        </p:spPr>
        <p:txBody>
          <a:bodyPr/>
          <a:lstStyle/>
          <a:p>
            <a:r>
              <a:rPr lang="bg-BG" sz="3600" dirty="0" smtClean="0"/>
              <a:t>Защо не се докладва</a:t>
            </a:r>
            <a:r>
              <a:rPr lang="en-US" sz="3600" dirty="0" smtClean="0"/>
              <a:t>?</a:t>
            </a:r>
          </a:p>
          <a:p>
            <a:r>
              <a:rPr lang="en-US" sz="3600" dirty="0" smtClean="0"/>
              <a:t>. . . </a:t>
            </a:r>
            <a:r>
              <a:rPr lang="bg-BG" sz="3600" dirty="0"/>
              <a:t>а</a:t>
            </a:r>
            <a:r>
              <a:rPr lang="bg-BG" sz="3600" dirty="0" smtClean="0"/>
              <a:t> при хората със СОП или в неравностойно социално положение</a:t>
            </a:r>
            <a:r>
              <a:rPr lang="en-US" sz="3600" dirty="0" smtClean="0"/>
              <a:t>?</a:t>
            </a:r>
            <a:endParaRPr lang="en-US" sz="3600" dirty="0"/>
          </a:p>
        </p:txBody>
      </p:sp>
      <p:pic>
        <p:nvPicPr>
          <p:cNvPr id="7" name="Content Placeholder 6" descr="Screen Shot 2018-02-01 at 14.21.03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2" r="1128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3271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Филм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sz="1600" dirty="0" smtClean="0"/>
              <a:t>https</a:t>
            </a:r>
            <a:r>
              <a:rPr lang="de-DE" sz="1600" dirty="0"/>
              <a:t>://www.nspcc.org.uk/preventing-abuse/child-abuse-and-neglect/child-sexual-abuse/</a:t>
            </a:r>
            <a:endParaRPr lang="de-DE" dirty="0"/>
          </a:p>
        </p:txBody>
      </p:sp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83822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dirty="0" smtClean="0">
                <a:latin typeface="Arial" charset="0"/>
                <a:ea typeface="ＭＳ Ｐゴシック" charset="0"/>
              </a:rPr>
              <a:t>Причини за липса на докладване</a:t>
            </a:r>
            <a:endParaRPr lang="en-US" dirty="0">
              <a:latin typeface="Arial" charset="0"/>
              <a:ea typeface="ＭＳ Ｐゴシック" charset="0"/>
            </a:endParaRPr>
          </a:p>
        </p:txBody>
      </p:sp>
      <p:pic>
        <p:nvPicPr>
          <p:cNvPr id="66565" name="Picture 1029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6096" y="2132856"/>
            <a:ext cx="2781300" cy="35814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Rectangle 1028"/>
          <p:cNvSpPr txBox="1">
            <a:spLocks noChangeArrowheads="1"/>
          </p:cNvSpPr>
          <p:nvPr/>
        </p:nvSpPr>
        <p:spPr>
          <a:xfrm>
            <a:off x="467544" y="980729"/>
            <a:ext cx="4032448" cy="5472608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charset="0"/>
              <a:buNone/>
            </a:pPr>
            <a:r>
              <a:rPr lang="bg-BG" sz="2400" b="1" u="sng" dirty="0" smtClean="0">
                <a:latin typeface="Arial" charset="0"/>
                <a:ea typeface="ＭＳ Ｐゴシック" charset="0"/>
              </a:rPr>
              <a:t>Основни проблеми</a:t>
            </a:r>
            <a:endParaRPr lang="en-US" sz="2400" dirty="0" smtClean="0">
              <a:latin typeface="Arial" charset="0"/>
              <a:ea typeface="ＭＳ Ｐゴシック" charset="0"/>
            </a:endParaRPr>
          </a:p>
          <a:p>
            <a:r>
              <a:rPr lang="ru-RU" sz="2400" dirty="0" err="1">
                <a:latin typeface="Arial" charset="0"/>
                <a:ea typeface="ＭＳ Ｐゴシック" charset="0"/>
              </a:rPr>
              <a:t>Липса</a:t>
            </a:r>
            <a:r>
              <a:rPr lang="ru-RU" sz="2400" dirty="0">
                <a:latin typeface="Arial" charset="0"/>
                <a:ea typeface="ＭＳ Ｐゴシック" charset="0"/>
              </a:rPr>
              <a:t> на действие</a:t>
            </a: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Принуда</a:t>
            </a:r>
            <a:endParaRPr lang="ru-RU" sz="2400" dirty="0" smtClean="0">
              <a:latin typeface="Arial" charset="0"/>
              <a:ea typeface="ＭＳ Ｐゴシック" charset="0"/>
            </a:endParaRPr>
          </a:p>
          <a:p>
            <a:r>
              <a:rPr lang="ru-RU" sz="2400" dirty="0" smtClean="0">
                <a:latin typeface="Arial" charset="0"/>
                <a:ea typeface="ＭＳ Ｐゴシック" charset="0"/>
              </a:rPr>
              <a:t>Страх</a:t>
            </a:r>
          </a:p>
          <a:p>
            <a:r>
              <a:rPr lang="ru-RU" sz="2400" dirty="0" smtClean="0">
                <a:latin typeface="Arial" charset="0"/>
                <a:ea typeface="ＭＳ Ｐゴシック" charset="0"/>
              </a:rPr>
              <a:t>Срам</a:t>
            </a:r>
            <a:endParaRPr lang="ru-RU" sz="2400" dirty="0">
              <a:latin typeface="Arial" charset="0"/>
              <a:ea typeface="ＭＳ Ｐゴシック" charset="0"/>
            </a:endParaRP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Недоверчивост</a:t>
            </a:r>
            <a:endParaRPr lang="ru-RU" sz="2400" dirty="0" smtClean="0">
              <a:latin typeface="Arial" charset="0"/>
              <a:ea typeface="ＭＳ Ｐゴシック" charset="0"/>
            </a:endParaRP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Съучастничество</a:t>
            </a:r>
            <a:endParaRPr lang="ru-RU" sz="2400" dirty="0" smtClean="0">
              <a:latin typeface="Arial" charset="0"/>
              <a:ea typeface="ＭＳ Ｐゴシック" charset="0"/>
            </a:endParaRPr>
          </a:p>
          <a:p>
            <a:r>
              <a:rPr lang="ru-RU" sz="2400" dirty="0">
                <a:latin typeface="Arial" charset="0"/>
                <a:ea typeface="ＭＳ Ｐゴシック" charset="0"/>
              </a:rPr>
              <a:t>Необходимост от приемане и 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доказване</a:t>
            </a:r>
            <a:endParaRPr lang="ru-RU" sz="2400" dirty="0">
              <a:latin typeface="Arial" charset="0"/>
              <a:ea typeface="ＭＳ Ｐゴシック" charset="0"/>
            </a:endParaRPr>
          </a:p>
          <a:p>
            <a:r>
              <a:rPr lang="ru-RU" sz="2400" dirty="0" smtClean="0">
                <a:latin typeface="Arial" charset="0"/>
                <a:ea typeface="ＭＳ Ｐゴシック" charset="0"/>
              </a:rPr>
              <a:t>Лековерие</a:t>
            </a:r>
          </a:p>
          <a:p>
            <a:r>
              <a:rPr lang="ru-RU" sz="2400" dirty="0" smtClean="0">
                <a:latin typeface="Arial" charset="0"/>
                <a:ea typeface="ＭＳ Ｐゴシック" charset="0"/>
              </a:rPr>
              <a:t>Капацитет</a:t>
            </a:r>
          </a:p>
          <a:p>
            <a:r>
              <a:rPr lang="ru-RU" sz="2400" dirty="0" smtClean="0">
                <a:latin typeface="Arial" charset="0"/>
                <a:ea typeface="ＭＳ Ｐゴシック" charset="0"/>
              </a:rPr>
              <a:t>Неправдоподобност</a:t>
            </a:r>
          </a:p>
          <a:p>
            <a:r>
              <a:rPr lang="ru-RU" sz="2400" dirty="0" smtClean="0">
                <a:latin typeface="Arial" charset="0"/>
                <a:ea typeface="ＭＳ Ｐゴシック" charset="0"/>
              </a:rPr>
              <a:t>Възмездие</a:t>
            </a:r>
          </a:p>
        </p:txBody>
      </p:sp>
    </p:spTree>
    <p:extLst>
      <p:ext uri="{BB962C8B-B14F-4D97-AF65-F5344CB8AC3E}">
        <p14:creationId xmlns:p14="http://schemas.microsoft.com/office/powerpoint/2010/main" val="1203707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accent6"/>
                </a:solidFill>
              </a:rPr>
              <a:t>Хората със СОП / уязвими хора: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Може и да не знаят, че са обект на насилие.</a:t>
            </a:r>
            <a:endParaRPr lang="en-US" dirty="0" smtClean="0"/>
          </a:p>
          <a:p>
            <a:r>
              <a:rPr lang="bg-BG" dirty="0" smtClean="0"/>
              <a:t>Може да не знаят, че насилието е забранено.</a:t>
            </a:r>
            <a:endParaRPr lang="en-US" dirty="0" smtClean="0"/>
          </a:p>
          <a:p>
            <a:r>
              <a:rPr lang="bg-BG" dirty="0" smtClean="0"/>
              <a:t>Може да не са в състояние да докладват. </a:t>
            </a:r>
          </a:p>
          <a:p>
            <a:r>
              <a:rPr lang="bg-BG" dirty="0" smtClean="0"/>
              <a:t>Може да са зависими от своя насилник.</a:t>
            </a:r>
            <a:endParaRPr lang="en-US" dirty="0" smtClean="0"/>
          </a:p>
          <a:p>
            <a:r>
              <a:rPr lang="bg-BG" dirty="0" smtClean="0"/>
              <a:t>Може да дават индикатори за насилие, които другите считат за “част от състоянието им“.</a:t>
            </a:r>
          </a:p>
          <a:p>
            <a:r>
              <a:rPr lang="bg-BG" dirty="0"/>
              <a:t>Може да имат затруднения в </a:t>
            </a:r>
            <a:r>
              <a:rPr lang="bg-BG" dirty="0" smtClean="0"/>
              <a:t>общуването.</a:t>
            </a:r>
          </a:p>
          <a:p>
            <a:r>
              <a:rPr lang="bg-BG" dirty="0" smtClean="0"/>
              <a:t>Персоналът може да не е обучен.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5164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1143000"/>
          </a:xfrm>
        </p:spPr>
        <p:txBody>
          <a:bodyPr/>
          <a:lstStyle/>
          <a:p>
            <a:r>
              <a:rPr lang="bg-BG" b="1" dirty="0" smtClean="0">
                <a:solidFill>
                  <a:srgbClr val="F79646"/>
                </a:solidFill>
              </a:rPr>
              <a:t>Да </a:t>
            </a:r>
            <a:r>
              <a:rPr lang="bg-BG" sz="4200" b="1" dirty="0" smtClean="0">
                <a:solidFill>
                  <a:srgbClr val="F79646"/>
                </a:solidFill>
              </a:rPr>
              <a:t>извисим глас +</a:t>
            </a:r>
            <a:r>
              <a:rPr lang="en-US" sz="4200" b="1" dirty="0" smtClean="0">
                <a:solidFill>
                  <a:srgbClr val="F79646"/>
                </a:solidFill>
              </a:rPr>
              <a:t> </a:t>
            </a:r>
            <a:r>
              <a:rPr lang="bg-BG" sz="4200" b="1" dirty="0" smtClean="0">
                <a:solidFill>
                  <a:srgbClr val="F79646"/>
                </a:solidFill>
              </a:rPr>
              <a:t>да бъдем чути</a:t>
            </a:r>
            <a:endParaRPr lang="en-US" sz="4200" b="1" dirty="0">
              <a:solidFill>
                <a:srgbClr val="F79646"/>
              </a:solidFill>
            </a:endParaRPr>
          </a:p>
        </p:txBody>
      </p:sp>
      <p:pic>
        <p:nvPicPr>
          <p:cNvPr id="6" name="Picture 5" descr="Screen Shot 2018-02-01 at 14.24.3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1121" y="2780928"/>
            <a:ext cx="4128800" cy="4013236"/>
          </a:xfrm>
          <a:prstGeom prst="rect">
            <a:avLst/>
          </a:prstGeom>
        </p:spPr>
      </p:pic>
      <p:pic>
        <p:nvPicPr>
          <p:cNvPr id="3" name="Picture 2" descr="Screen Shot 2018-03-06 at 13.17.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4355976" cy="358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8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2274"/>
          </a:xfrm>
        </p:spPr>
        <p:txBody>
          <a:bodyPr/>
          <a:lstStyle/>
          <a:p>
            <a:pPr algn="ctr"/>
            <a:r>
              <a:rPr lang="bg-BG" dirty="0" smtClean="0"/>
              <a:t>Филм</a:t>
            </a:r>
            <a:r>
              <a:rPr lang="bg-BG" dirty="0"/>
              <a:t/>
            </a:r>
            <a:br>
              <a:rPr lang="bg-BG" dirty="0"/>
            </a:br>
            <a:r>
              <a:rPr lang="de-DE" dirty="0" smtClean="0"/>
              <a:t>„</a:t>
            </a:r>
            <a:r>
              <a:rPr lang="en-US" dirty="0" smtClean="0"/>
              <a:t>video </a:t>
            </a:r>
            <a:r>
              <a:rPr lang="en-US" dirty="0" err="1" smtClean="0"/>
              <a:t>Barnardo's</a:t>
            </a:r>
            <a:r>
              <a:rPr lang="en-US" dirty="0"/>
              <a:t>”</a:t>
            </a:r>
            <a:br>
              <a:rPr lang="en-US" dirty="0"/>
            </a:br>
            <a:r>
              <a:rPr lang="en-US" sz="1400" dirty="0"/>
              <a:t>http://</a:t>
            </a:r>
            <a:r>
              <a:rPr lang="en-US" sz="1400" dirty="0" smtClean="0"/>
              <a:t>www.barnardos.org.uk/what_we_do/our_work/sexual_exploitation/about-cse/cse-our-work.htm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9035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066800"/>
          </a:xfrm>
        </p:spPr>
        <p:txBody>
          <a:bodyPr/>
          <a:lstStyle/>
          <a:p>
            <a:pPr algn="ctr" eaLnBrk="1" hangingPunct="1"/>
            <a:r>
              <a:rPr lang="bg-BG" sz="5000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Да подобрим докладването</a:t>
            </a:r>
            <a:endParaRPr lang="en-US" sz="5000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66564" name="Rectangle 1028"/>
          <p:cNvSpPr>
            <a:spLocks noGrp="1" noChangeArrowheads="1"/>
          </p:cNvSpPr>
          <p:nvPr>
            <p:ph type="body" sz="half" idx="1"/>
          </p:nvPr>
        </p:nvSpPr>
        <p:spPr>
          <a:xfrm>
            <a:off x="539552" y="1196752"/>
            <a:ext cx="4968552" cy="3079725"/>
          </a:xfrm>
        </p:spPr>
        <p:txBody>
          <a:bodyPr/>
          <a:lstStyle/>
          <a:p>
            <a:r>
              <a:rPr lang="ru-RU" sz="2400" dirty="0" err="1">
                <a:latin typeface="Arial" charset="0"/>
                <a:ea typeface="ＭＳ Ｐゴシック" charset="0"/>
              </a:rPr>
              <a:t>Бъдете</a:t>
            </a:r>
            <a:r>
              <a:rPr lang="ru-RU" sz="2400" dirty="0">
                <a:latin typeface="Arial" charset="0"/>
                <a:ea typeface="ＭＳ Ｐゴシック" charset="0"/>
              </a:rPr>
              <a:t> детектив</a:t>
            </a: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Действайте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, </a:t>
            </a:r>
            <a:r>
              <a:rPr lang="ru-RU" sz="2400" dirty="0" err="1" smtClean="0">
                <a:latin typeface="Arial" charset="0"/>
                <a:ea typeface="ＭＳ Ｐゴシック" charset="0"/>
              </a:rPr>
              <a:t>когато</a:t>
            </a:r>
            <a:r>
              <a:rPr lang="ru-RU" sz="2400" dirty="0">
                <a:latin typeface="Arial" charset="0"/>
                <a:ea typeface="ＭＳ Ｐゴシック" charset="0"/>
              </a:rPr>
              <a:t> </a:t>
            </a:r>
            <a:r>
              <a:rPr lang="ru-RU" sz="2400" dirty="0" err="1" smtClean="0">
                <a:latin typeface="Arial" charset="0"/>
                <a:ea typeface="ＭＳ Ｐゴシック" charset="0"/>
              </a:rPr>
              <a:t>имате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 предчувствие</a:t>
            </a:r>
          </a:p>
          <a:p>
            <a:r>
              <a:rPr lang="bg-BG" sz="2400" dirty="0" smtClean="0">
                <a:latin typeface="Arial" charset="0"/>
                <a:ea typeface="ＭＳ Ｐゴシック" charset="0"/>
              </a:rPr>
              <a:t>Докладвайте на следваща „инстанция“, ако не сте чути</a:t>
            </a:r>
            <a:endParaRPr lang="ru-RU" sz="2400" dirty="0">
              <a:latin typeface="Arial" charset="0"/>
              <a:ea typeface="ＭＳ Ｐゴシック" charset="0"/>
            </a:endParaRP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Търпение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, </a:t>
            </a:r>
            <a:r>
              <a:rPr lang="ru-RU" sz="2400" dirty="0" err="1">
                <a:latin typeface="Arial" charset="0"/>
                <a:ea typeface="ＭＳ Ｐゴシック" charset="0"/>
              </a:rPr>
              <a:t>изграждане</a:t>
            </a:r>
            <a:r>
              <a:rPr lang="ru-RU" sz="2400" dirty="0">
                <a:latin typeface="Arial" charset="0"/>
                <a:ea typeface="ＭＳ Ｐゴシック" charset="0"/>
              </a:rPr>
              <a:t> на доверие, </a:t>
            </a:r>
            <a:r>
              <a:rPr lang="ru-RU" sz="2400" dirty="0" err="1" smtClean="0">
                <a:latin typeface="Arial" charset="0"/>
                <a:ea typeface="ＭＳ Ｐゴシック" charset="0"/>
              </a:rPr>
              <a:t>време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 </a:t>
            </a:r>
            <a:endParaRPr lang="ru-RU" sz="2400" dirty="0">
              <a:latin typeface="Arial" charset="0"/>
              <a:ea typeface="ＭＳ Ｐゴシック" charset="0"/>
            </a:endParaRP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Последователност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/ </a:t>
            </a:r>
            <a:r>
              <a:rPr lang="ru-RU" sz="2400" dirty="0" err="1">
                <a:latin typeface="Arial" charset="0"/>
                <a:ea typeface="ＭＳ Ｐゴシック" charset="0"/>
              </a:rPr>
              <a:t>стабилност</a:t>
            </a:r>
            <a:endParaRPr lang="ru-RU" sz="2400" dirty="0">
              <a:latin typeface="Arial" charset="0"/>
              <a:ea typeface="ＭＳ Ｐゴシック" charset="0"/>
            </a:endParaRP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Съпричастие</a:t>
            </a:r>
            <a:endParaRPr lang="ru-RU" sz="2400" dirty="0" smtClean="0">
              <a:latin typeface="Arial" charset="0"/>
              <a:ea typeface="ＭＳ Ｐゴシック" charset="0"/>
            </a:endParaRP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Безопасни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 </a:t>
            </a:r>
            <a:r>
              <a:rPr lang="ru-RU" sz="2400" dirty="0">
                <a:latin typeface="Arial" charset="0"/>
                <a:ea typeface="ＭＳ Ｐゴシック" charset="0"/>
              </a:rPr>
              <a:t>места</a:t>
            </a: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Докладвайте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 </a:t>
            </a:r>
            <a:r>
              <a:rPr lang="ru-RU" sz="2400" dirty="0" err="1" smtClean="0">
                <a:latin typeface="Arial" charset="0"/>
                <a:ea typeface="ＭＳ Ｐゴシック" charset="0"/>
              </a:rPr>
              <a:t>често</a:t>
            </a:r>
            <a:endParaRPr lang="ru-RU" sz="2400" dirty="0">
              <a:latin typeface="Arial" charset="0"/>
              <a:ea typeface="ＭＳ Ｐゴシック" charset="0"/>
            </a:endParaRPr>
          </a:p>
          <a:p>
            <a:r>
              <a:rPr lang="ru-RU" sz="2400" dirty="0" err="1" smtClean="0">
                <a:latin typeface="Arial" charset="0"/>
                <a:ea typeface="ＭＳ Ｐゴシック" charset="0"/>
              </a:rPr>
              <a:t>Докладвай</a:t>
            </a:r>
            <a:r>
              <a:rPr lang="ru-RU" sz="2400" dirty="0" err="1">
                <a:latin typeface="Arial" charset="0"/>
                <a:ea typeface="ＭＳ Ｐゴシック" charset="0"/>
              </a:rPr>
              <a:t>т</a:t>
            </a:r>
            <a:r>
              <a:rPr lang="ru-RU" sz="2400" dirty="0" err="1" smtClean="0">
                <a:latin typeface="Arial" charset="0"/>
                <a:ea typeface="ＭＳ Ｐゴシック" charset="0"/>
              </a:rPr>
              <a:t>е</a:t>
            </a:r>
            <a:r>
              <a:rPr lang="ru-RU" sz="2400" dirty="0" smtClean="0">
                <a:latin typeface="Arial" charset="0"/>
                <a:ea typeface="ＭＳ Ｐゴシック" charset="0"/>
              </a:rPr>
              <a:t> </a:t>
            </a:r>
            <a:r>
              <a:rPr lang="ru-RU" sz="2400" dirty="0">
                <a:latin typeface="Arial" charset="0"/>
                <a:ea typeface="ＭＳ Ｐゴシック" charset="0"/>
              </a:rPr>
              <a:t>на </a:t>
            </a:r>
            <a:r>
              <a:rPr lang="ru-RU" sz="2400" dirty="0" err="1">
                <a:latin typeface="Arial" charset="0"/>
                <a:ea typeface="ＭＳ Ｐゴシック" charset="0"/>
              </a:rPr>
              <a:t>различни</a:t>
            </a:r>
            <a:r>
              <a:rPr lang="ru-RU" sz="2400" dirty="0">
                <a:latin typeface="Arial" charset="0"/>
                <a:ea typeface="ＭＳ Ｐゴシック" charset="0"/>
              </a:rPr>
              <a:t> хора</a:t>
            </a:r>
          </a:p>
          <a:p>
            <a:r>
              <a:rPr lang="ru-RU" sz="2400" dirty="0">
                <a:latin typeface="Arial" charset="0"/>
                <a:ea typeface="ＭＳ Ｐゴシック" charset="0"/>
              </a:rPr>
              <a:t>Не се </a:t>
            </a:r>
            <a:r>
              <a:rPr lang="ru-RU" sz="2400" dirty="0" err="1">
                <a:latin typeface="Arial" charset="0"/>
                <a:ea typeface="ＭＳ Ｐゴシック" charset="0"/>
              </a:rPr>
              <a:t>отказвайте</a:t>
            </a:r>
            <a:endParaRPr lang="ru-RU" sz="2400" dirty="0">
              <a:latin typeface="Arial" charset="0"/>
              <a:ea typeface="ＭＳ Ｐゴシック" charset="0"/>
            </a:endParaRPr>
          </a:p>
          <a:p>
            <a:pPr eaLnBrk="1" hangingPunct="1"/>
            <a:endParaRPr lang="en-US" sz="2400" dirty="0">
              <a:latin typeface="Arial" charset="0"/>
              <a:ea typeface="ＭＳ Ｐゴシック" charset="0"/>
            </a:endParaRPr>
          </a:p>
        </p:txBody>
      </p:sp>
      <p:pic>
        <p:nvPicPr>
          <p:cNvPr id="66565" name="Picture 1029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6096" y="2132856"/>
            <a:ext cx="2781300" cy="35814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135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6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6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6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65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65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65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688" y="274638"/>
            <a:ext cx="8686800" cy="1143000"/>
          </a:xfrm>
        </p:spPr>
        <p:txBody>
          <a:bodyPr>
            <a:normAutofit/>
          </a:bodyPr>
          <a:lstStyle/>
          <a:p>
            <a:r>
              <a:rPr lang="ru-RU" dirty="0"/>
              <a:t>Как да останем в безопасност </a:t>
            </a:r>
            <a:r>
              <a:rPr lang="ru-RU" dirty="0" smtClean="0"/>
              <a:t>от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44216"/>
            <a:ext cx="9396536" cy="42050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sz="3500" dirty="0" smtClean="0">
                <a:solidFill>
                  <a:srgbClr val="FF0000"/>
                </a:solidFill>
              </a:rPr>
              <a:t>Преследвача на Сексуална Експлоатация?</a:t>
            </a:r>
            <a:endParaRPr lang="en-GB" sz="3500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2" descr="Image result for Chaser cartoon">
            <a:extLst>
              <a:ext uri="{FF2B5EF4-FFF2-40B4-BE49-F238E27FC236}">
                <a16:creationId xmlns:a16="http://schemas.microsoft.com/office/drawing/2014/main" xmlns="" id="{E51E8956-27AF-4AC0-AED7-E1E4823303C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Chaser cartoon">
            <a:extLst>
              <a:ext uri="{FF2B5EF4-FFF2-40B4-BE49-F238E27FC236}">
                <a16:creationId xmlns:a16="http://schemas.microsoft.com/office/drawing/2014/main" xmlns="" id="{D4EBA2D9-835A-4170-B638-DE1150AB6AC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 descr="Image result for Chaser cartoon">
            <a:extLst>
              <a:ext uri="{FF2B5EF4-FFF2-40B4-BE49-F238E27FC236}">
                <a16:creationId xmlns:a16="http://schemas.microsoft.com/office/drawing/2014/main" xmlns="" id="{E833192C-C0CF-4B75-9C86-9FDA582C3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2924944"/>
            <a:ext cx="47625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The Chase (Walk-On Theme)">
            <a:hlinkClick r:id="" action="ppaction://media"/>
            <a:extLst>
              <a:ext uri="{FF2B5EF4-FFF2-40B4-BE49-F238E27FC236}">
                <a16:creationId xmlns:a16="http://schemas.microsoft.com/office/drawing/2014/main" xmlns="" id="{E337998A-947D-4661-ACDE-F0EBD3D013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64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bg-BG" sz="4800" b="1" dirty="0" smtClean="0">
                <a:solidFill>
                  <a:srgbClr val="333399"/>
                </a:solidFill>
                <a:latin typeface="Arial" charset="0"/>
              </a:rPr>
              <a:t>Сексуална експлоатация</a:t>
            </a:r>
            <a:r>
              <a:rPr lang="en-US" sz="4800" b="1" dirty="0" smtClean="0">
                <a:solidFill>
                  <a:srgbClr val="333399"/>
                </a:solidFill>
                <a:latin typeface="Arial" charset="0"/>
              </a:rPr>
              <a:t>: </a:t>
            </a:r>
            <a:br>
              <a:rPr lang="en-US" sz="4800" b="1" dirty="0" smtClean="0">
                <a:solidFill>
                  <a:srgbClr val="333399"/>
                </a:solidFill>
                <a:latin typeface="Arial" charset="0"/>
              </a:rPr>
            </a:br>
            <a:r>
              <a:rPr lang="bg-BG" sz="4800" b="1" dirty="0" smtClean="0">
                <a:solidFill>
                  <a:srgbClr val="333399"/>
                </a:solidFill>
                <a:latin typeface="Arial" charset="0"/>
              </a:rPr>
              <a:t>поемете контрол</a:t>
            </a:r>
            <a:endParaRPr lang="en-US" sz="4800" b="1" dirty="0" smtClean="0">
              <a:solidFill>
                <a:srgbClr val="333399"/>
              </a:solidFill>
              <a:latin typeface="Arial" charset="0"/>
            </a:endParaRPr>
          </a:p>
        </p:txBody>
      </p:sp>
      <p:pic>
        <p:nvPicPr>
          <p:cNvPr id="4" name="Content Placeholder 3" descr="Unknown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" r="1371"/>
          <a:stretch>
            <a:fillRect/>
          </a:stretch>
        </p:blipFill>
        <p:spPr>
          <a:xfrm>
            <a:off x="1979712" y="2348880"/>
            <a:ext cx="5194920" cy="2857006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348879"/>
            <a:ext cx="5377152" cy="2885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51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pPr algn="ctr"/>
            <a:r>
              <a:rPr lang="bg-BG" sz="6000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Кръг на Сигурност</a:t>
            </a:r>
            <a:endParaRPr lang="en-US" sz="6000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38914" name="Picture 4" descr="Ring of Safet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4213" y="1700213"/>
            <a:ext cx="7488237" cy="51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pPr algn="ctr"/>
            <a:r>
              <a:rPr lang="bg-BG" sz="6600" dirty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Кръг на Сигурност</a:t>
            </a:r>
            <a:endParaRPr lang="en-US" sz="6600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40962" name="ClipArt Placeholder 6"/>
          <p:cNvPicPr>
            <a:picLocks noGrp="1" noChangeAspect="1"/>
          </p:cNvPicPr>
          <p:nvPr>
            <p:ph type="clipArt"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55" b="1155"/>
          <a:stretch>
            <a:fillRect/>
          </a:stretch>
        </p:blipFill>
        <p:spPr>
          <a:xfrm>
            <a:off x="467544" y="1628800"/>
            <a:ext cx="2797175" cy="42513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95936" y="1412776"/>
            <a:ext cx="4919464" cy="4972149"/>
          </a:xfrm>
        </p:spPr>
        <p:txBody>
          <a:bodyPr numCol="1"/>
          <a:lstStyle/>
          <a:p>
            <a:pPr marL="0" indent="0">
              <a:buFont typeface="Wingdings" charset="0"/>
              <a:buNone/>
              <a:defRPr/>
            </a:pPr>
            <a:r>
              <a:rPr lang="bg-BG" sz="3600" b="1" dirty="0" smtClean="0"/>
              <a:t>Тези неща помагат да останете в безопасност. Можете ли да кажете</a:t>
            </a:r>
            <a:r>
              <a:rPr lang="en-US" sz="3600" b="1" dirty="0" smtClean="0"/>
              <a:t>:</a:t>
            </a:r>
          </a:p>
          <a:p>
            <a:pPr marL="0" indent="0">
              <a:buFont typeface="Wingdings" charset="0"/>
              <a:buNone/>
              <a:defRPr/>
            </a:pPr>
            <a:endParaRPr lang="en-US" sz="1400" b="1" dirty="0" smtClean="0"/>
          </a:p>
          <a:p>
            <a:pPr>
              <a:defRPr/>
            </a:pPr>
            <a:r>
              <a:rPr lang="bg-BG" sz="3200" dirty="0" smtClean="0"/>
              <a:t>Знам правата си!</a:t>
            </a:r>
            <a:endParaRPr lang="en-US" sz="3200" dirty="0" smtClean="0"/>
          </a:p>
          <a:p>
            <a:pPr>
              <a:defRPr/>
            </a:pPr>
            <a:r>
              <a:rPr lang="bg-BG" sz="3200" dirty="0" smtClean="0"/>
              <a:t>Аз съм уверен(а)!</a:t>
            </a:r>
            <a:endParaRPr lang="en-US" sz="3200" dirty="0" smtClean="0"/>
          </a:p>
          <a:p>
            <a:pPr>
              <a:defRPr/>
            </a:pPr>
            <a:r>
              <a:rPr lang="bg-BG" sz="3200" dirty="0" smtClean="0"/>
              <a:t>Получих добро здравно образование.</a:t>
            </a:r>
            <a:endParaRPr lang="en-US" sz="3200" dirty="0" smtClean="0"/>
          </a:p>
          <a:p>
            <a:pPr marL="0" indent="0">
              <a:buFont typeface="Wingdings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pPr algn="ctr"/>
            <a:r>
              <a:rPr lang="bg-BG" sz="6600" dirty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Кръг на Сигурност</a:t>
            </a:r>
            <a:endParaRPr lang="en-US" sz="6600" b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41986" name="ClipArt Placeholder 6"/>
          <p:cNvPicPr>
            <a:picLocks noGrp="1" noChangeAspect="1"/>
          </p:cNvPicPr>
          <p:nvPr>
            <p:ph type="clipArt"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55" b="1155"/>
          <a:stretch>
            <a:fillRect/>
          </a:stretch>
        </p:blipFill>
        <p:spPr>
          <a:xfrm>
            <a:off x="755650" y="2133600"/>
            <a:ext cx="2797175" cy="4251325"/>
          </a:xfrm>
        </p:spPr>
      </p:pic>
      <p:sp>
        <p:nvSpPr>
          <p:cNvPr id="36867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7944" y="2133600"/>
            <a:ext cx="4847456" cy="4559300"/>
          </a:xfrm>
        </p:spPr>
        <p:txBody>
          <a:bodyPr numCol="1"/>
          <a:lstStyle/>
          <a:p>
            <a:r>
              <a:rPr lang="bg-BG" sz="3200" dirty="0" smtClean="0">
                <a:latin typeface="Arial" charset="0"/>
                <a:ea typeface="ＭＳ Ｐゴシック" charset="0"/>
              </a:rPr>
              <a:t>Мога да имам гадже, ако искам</a:t>
            </a:r>
            <a:r>
              <a:rPr lang="bg-BG" sz="3200" dirty="0">
                <a:latin typeface="Arial" charset="0"/>
                <a:ea typeface="ＭＳ Ｐゴシック" charset="0"/>
              </a:rPr>
              <a:t>.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Знам какво значи 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‘</a:t>
            </a:r>
            <a:r>
              <a:rPr lang="bg-BG" sz="3200" dirty="0" smtClean="0">
                <a:latin typeface="Arial" charset="0"/>
                <a:ea typeface="ＭＳ Ｐゴシック" charset="0"/>
              </a:rPr>
              <a:t>лично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’</a:t>
            </a:r>
            <a:r>
              <a:rPr lang="bg-BG" sz="3200" dirty="0" smtClean="0">
                <a:latin typeface="Arial" charset="0"/>
                <a:ea typeface="ＭＳ Ｐゴシック" charset="0"/>
              </a:rPr>
              <a:t>…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Мога да казвам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 </a:t>
            </a:r>
            <a:r>
              <a:rPr lang="en-US" sz="3200" b="1" u="sng" dirty="0" smtClean="0">
                <a:latin typeface="Arial" charset="0"/>
                <a:ea typeface="ＭＳ Ｐゴシック" charset="0"/>
              </a:rPr>
              <a:t>‘</a:t>
            </a:r>
            <a:r>
              <a:rPr lang="bg-BG" sz="3200" b="1" u="sng" dirty="0" smtClean="0">
                <a:latin typeface="Arial" charset="0"/>
                <a:ea typeface="ＭＳ Ｐゴシック" charset="0"/>
              </a:rPr>
              <a:t>Не</a:t>
            </a:r>
            <a:r>
              <a:rPr lang="en-US" sz="3200" b="1" u="sng" dirty="0" smtClean="0">
                <a:latin typeface="Arial" charset="0"/>
                <a:ea typeface="ＭＳ Ｐゴシック" charset="0"/>
              </a:rPr>
              <a:t>’</a:t>
            </a:r>
            <a:r>
              <a:rPr lang="bg-BG" sz="3200" b="1" dirty="0" smtClean="0">
                <a:latin typeface="Arial" charset="0"/>
                <a:ea typeface="ＭＳ Ｐゴシック" charset="0"/>
              </a:rPr>
              <a:t>!</a:t>
            </a:r>
            <a:endParaRPr lang="en-US" sz="3200" b="1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Има някой, който ме изслушва.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endParaRPr lang="en-US" dirty="0">
              <a:latin typeface="Arial" charset="0"/>
              <a:ea typeface="ＭＳ Ｐゴシック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иране 20"/>
          <p:cNvGrpSpPr/>
          <p:nvPr/>
        </p:nvGrpSpPr>
        <p:grpSpPr>
          <a:xfrm>
            <a:off x="3203848" y="1846530"/>
            <a:ext cx="2857500" cy="2857500"/>
            <a:chOff x="3203848" y="1846530"/>
            <a:chExt cx="2857500" cy="2857500"/>
          </a:xfrm>
        </p:grpSpPr>
        <p:pic>
          <p:nvPicPr>
            <p:cNvPr id="1027" name="Picture 3" descr="D:\Desktop\Радостина\ECC\ПРЕВОД 12 HOPE\cookie_cutter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1846530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Правоъгълник 10"/>
            <p:cNvSpPr/>
            <p:nvPr/>
          </p:nvSpPr>
          <p:spPr>
            <a:xfrm>
              <a:off x="4198584" y="3356992"/>
              <a:ext cx="864096" cy="4808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dirty="0" smtClean="0"/>
                <a:t>з</a:t>
              </a:r>
              <a:endParaRPr lang="bg-BG" dirty="0"/>
            </a:p>
          </p:txBody>
        </p:sp>
      </p:grpSp>
      <p:sp>
        <p:nvSpPr>
          <p:cNvPr id="4" name="Правоъгълник 3"/>
          <p:cNvSpPr/>
          <p:nvPr/>
        </p:nvSpPr>
        <p:spPr>
          <a:xfrm>
            <a:off x="2448015" y="877796"/>
            <a:ext cx="4572000" cy="7463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1740"/>
              </a:lnSpc>
            </a:pPr>
            <a:r>
              <a:rPr lang="bg-BG" sz="1700" b="1" dirty="0">
                <a:solidFill>
                  <a:schemeClr val="tx2">
                    <a:lumMod val="75000"/>
                  </a:schemeClr>
                </a:solidFill>
              </a:rPr>
              <a:t>Разбери какво значи </a:t>
            </a:r>
            <a:r>
              <a:rPr lang="bg-BG" sz="1700" b="1" i="1" dirty="0">
                <a:solidFill>
                  <a:schemeClr val="tx2">
                    <a:lumMod val="75000"/>
                  </a:schemeClr>
                </a:solidFill>
              </a:rPr>
              <a:t>лично</a:t>
            </a:r>
            <a:r>
              <a:rPr lang="bg-BG" sz="1700" b="1" i="1" dirty="0" smtClean="0">
                <a:solidFill>
                  <a:schemeClr val="tx2">
                    <a:lumMod val="75000"/>
                  </a:schemeClr>
                </a:solidFill>
              </a:rPr>
              <a:t>!</a:t>
            </a:r>
          </a:p>
          <a:p>
            <a:pPr algn="ctr">
              <a:lnSpc>
                <a:spcPts val="1740"/>
              </a:lnSpc>
            </a:pPr>
            <a:r>
              <a:rPr lang="bg-BG" sz="1700" b="1" dirty="0" smtClean="0"/>
              <a:t>Знай кое е лично твое </a:t>
            </a:r>
            <a:br>
              <a:rPr lang="bg-BG" sz="1700" b="1" dirty="0" smtClean="0"/>
            </a:br>
            <a:r>
              <a:rPr lang="bg-BG" sz="1700" b="1" dirty="0" smtClean="0"/>
              <a:t>и кога е ОК да споделяш.</a:t>
            </a:r>
            <a:endParaRPr lang="en-GB" sz="1700" b="1" dirty="0"/>
          </a:p>
        </p:txBody>
      </p:sp>
      <p:sp>
        <p:nvSpPr>
          <p:cNvPr id="13" name="Правоъгълник 12"/>
          <p:cNvSpPr/>
          <p:nvPr/>
        </p:nvSpPr>
        <p:spPr>
          <a:xfrm>
            <a:off x="827584" y="1990824"/>
            <a:ext cx="3213607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740"/>
              </a:lnSpc>
            </a:pPr>
            <a:r>
              <a:rPr lang="bg-BG" sz="1700" b="1" dirty="0" smtClean="0">
                <a:solidFill>
                  <a:schemeClr val="tx2">
                    <a:lumMod val="75000"/>
                  </a:schemeClr>
                </a:solidFill>
              </a:rPr>
              <a:t>Имай доверен човек</a:t>
            </a:r>
            <a:endParaRPr lang="bg-BG" sz="1700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ts val="1740"/>
              </a:lnSpc>
            </a:pPr>
            <a:r>
              <a:rPr lang="bg-BG" sz="1700" b="1" dirty="0" smtClean="0"/>
              <a:t>Когато се тревожиш, имаш нужда да споделиш с някой, който ще ти помогне.</a:t>
            </a:r>
            <a:endParaRPr lang="en-GB" sz="1700" b="1" dirty="0"/>
          </a:p>
        </p:txBody>
      </p:sp>
      <p:sp>
        <p:nvSpPr>
          <p:cNvPr id="14" name="Правоъгълник 13"/>
          <p:cNvSpPr/>
          <p:nvPr/>
        </p:nvSpPr>
        <p:spPr>
          <a:xfrm>
            <a:off x="5364088" y="1984035"/>
            <a:ext cx="3337086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740"/>
              </a:lnSpc>
            </a:pPr>
            <a:r>
              <a:rPr lang="bg-BG" sz="1600" b="1" dirty="0">
                <a:solidFill>
                  <a:schemeClr val="tx2">
                    <a:lumMod val="75000"/>
                  </a:schemeClr>
                </a:solidFill>
              </a:rPr>
              <a:t>Знай правата си!</a:t>
            </a:r>
            <a:endParaRPr lang="en-GB" sz="16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ts val="1740"/>
              </a:lnSpc>
            </a:pPr>
            <a:r>
              <a:rPr lang="bg-BG" sz="1700" b="1" dirty="0"/>
              <a:t>И</a:t>
            </a:r>
            <a:r>
              <a:rPr lang="bg-BG" sz="1700" b="1" dirty="0" smtClean="0"/>
              <a:t>маш същите права като всички останали, включително да взимаш решения за живота си.</a:t>
            </a:r>
            <a:endParaRPr lang="en-GB" sz="1700" b="1" dirty="0"/>
          </a:p>
        </p:txBody>
      </p:sp>
      <p:sp>
        <p:nvSpPr>
          <p:cNvPr id="15" name="Правоъгълник 14"/>
          <p:cNvSpPr/>
          <p:nvPr/>
        </p:nvSpPr>
        <p:spPr>
          <a:xfrm>
            <a:off x="687611" y="3246654"/>
            <a:ext cx="3213607" cy="1182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740"/>
              </a:lnSpc>
            </a:pPr>
            <a:r>
              <a:rPr lang="bg-BG" sz="1700" b="1" dirty="0" smtClean="0">
                <a:solidFill>
                  <a:schemeClr val="tx2">
                    <a:lumMod val="75000"/>
                  </a:schemeClr>
                </a:solidFill>
              </a:rPr>
              <a:t>Добий самоувереност </a:t>
            </a:r>
            <a:endParaRPr lang="bg-BG" sz="1700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ts val="1740"/>
              </a:lnSpc>
            </a:pPr>
            <a:r>
              <a:rPr lang="bg-BG" sz="1700" b="1" dirty="0" smtClean="0"/>
              <a:t>Това значи да вярваш в себе си  и да си силен, за да взимаш собствените си решения </a:t>
            </a:r>
            <a:br>
              <a:rPr lang="bg-BG" sz="1700" b="1" dirty="0" smtClean="0"/>
            </a:br>
            <a:r>
              <a:rPr lang="bg-BG" sz="1700" b="1" dirty="0" smtClean="0"/>
              <a:t>и да ги осъществиш.</a:t>
            </a:r>
            <a:endParaRPr lang="en-GB" sz="1700" b="1" dirty="0"/>
          </a:p>
        </p:txBody>
      </p:sp>
      <p:sp>
        <p:nvSpPr>
          <p:cNvPr id="16" name="Правоъгълник 15"/>
          <p:cNvSpPr/>
          <p:nvPr/>
        </p:nvSpPr>
        <p:spPr>
          <a:xfrm>
            <a:off x="5351472" y="3212976"/>
            <a:ext cx="3337086" cy="161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740"/>
              </a:lnSpc>
            </a:pPr>
            <a:r>
              <a:rPr lang="bg-BG" sz="1600" b="1" dirty="0" smtClean="0">
                <a:solidFill>
                  <a:schemeClr val="tx2">
                    <a:lumMod val="75000"/>
                  </a:schemeClr>
                </a:solidFill>
              </a:rPr>
              <a:t>Придобий добро сексуално образование</a:t>
            </a:r>
            <a:endParaRPr lang="de-DE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ts val="1740"/>
              </a:lnSpc>
            </a:pPr>
            <a:r>
              <a:rPr lang="bg-BG" sz="1600" b="1" dirty="0" smtClean="0"/>
              <a:t>Това значи да разбираш </a:t>
            </a:r>
            <a:br>
              <a:rPr lang="bg-BG" sz="1600" b="1" dirty="0" smtClean="0"/>
            </a:br>
            <a:r>
              <a:rPr lang="bg-BG" sz="1600" b="1" dirty="0" smtClean="0"/>
              <a:t>връзките и как да се </a:t>
            </a:r>
            <a:br>
              <a:rPr lang="bg-BG" sz="1600" b="1" dirty="0" smtClean="0"/>
            </a:br>
            <a:r>
              <a:rPr lang="bg-BG" sz="1600" b="1" dirty="0" smtClean="0"/>
              <a:t>наслаждаваш </a:t>
            </a:r>
            <a:br>
              <a:rPr lang="bg-BG" sz="1600" b="1" dirty="0" smtClean="0"/>
            </a:br>
            <a:r>
              <a:rPr lang="bg-BG" sz="1600" b="1" dirty="0" smtClean="0"/>
              <a:t>на по-безопасен секс.</a:t>
            </a:r>
            <a:endParaRPr lang="bg-BG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ts val="1740"/>
              </a:lnSpc>
            </a:pPr>
            <a:endParaRPr lang="en-GB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Правоъгълник 16"/>
          <p:cNvSpPr/>
          <p:nvPr/>
        </p:nvSpPr>
        <p:spPr>
          <a:xfrm>
            <a:off x="2771800" y="4810291"/>
            <a:ext cx="3717664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740"/>
              </a:lnSpc>
            </a:pPr>
            <a:r>
              <a:rPr lang="bg-BG" sz="1600" b="1" dirty="0" smtClean="0">
                <a:solidFill>
                  <a:schemeClr val="tx2">
                    <a:lumMod val="75000"/>
                  </a:schemeClr>
                </a:solidFill>
              </a:rPr>
              <a:t>Кажи 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</a:rPr>
              <a:t>‘</a:t>
            </a:r>
            <a:r>
              <a:rPr lang="bg-BG" sz="1600" b="1" dirty="0" smtClean="0">
                <a:solidFill>
                  <a:schemeClr val="tx2">
                    <a:lumMod val="75000"/>
                  </a:schemeClr>
                </a:solidFill>
              </a:rPr>
              <a:t>Не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bg-BG" sz="1600" b="1" dirty="0" smtClean="0">
                <a:solidFill>
                  <a:schemeClr val="tx2">
                    <a:lumMod val="75000"/>
                  </a:schemeClr>
                </a:solidFill>
              </a:rPr>
              <a:t>!</a:t>
            </a:r>
            <a:endParaRPr lang="de-DE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ts val="1740"/>
              </a:lnSpc>
            </a:pPr>
            <a:r>
              <a:rPr lang="bg-BG" sz="1600" b="1" dirty="0" smtClean="0"/>
              <a:t>Мисли за това, което е добро за теб; понякога трябва да кажеш НЕ!</a:t>
            </a:r>
          </a:p>
        </p:txBody>
      </p:sp>
      <p:sp>
        <p:nvSpPr>
          <p:cNvPr id="18" name="Правоъгълник 17"/>
          <p:cNvSpPr/>
          <p:nvPr/>
        </p:nvSpPr>
        <p:spPr>
          <a:xfrm>
            <a:off x="3013790" y="5709049"/>
            <a:ext cx="3337086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740"/>
              </a:lnSpc>
            </a:pPr>
            <a:r>
              <a:rPr lang="bg-BG" sz="1600" b="1" dirty="0">
                <a:solidFill>
                  <a:schemeClr val="tx2">
                    <a:lumMod val="75000"/>
                  </a:schemeClr>
                </a:solidFill>
              </a:rPr>
              <a:t>Имай добър </a:t>
            </a:r>
            <a:r>
              <a:rPr lang="bg-BG" sz="1600" b="1" dirty="0" smtClean="0">
                <a:solidFill>
                  <a:schemeClr val="tx2">
                    <a:lumMod val="75000"/>
                  </a:schemeClr>
                </a:solidFill>
              </a:rPr>
              <a:t>сексуален  живот</a:t>
            </a:r>
            <a:endParaRPr lang="de-DE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ts val="1740"/>
              </a:lnSpc>
            </a:pPr>
            <a:r>
              <a:rPr lang="bg-BG" sz="1600" b="1" dirty="0"/>
              <a:t>Т</a:t>
            </a:r>
            <a:r>
              <a:rPr lang="bg-BG" sz="1600" b="1" dirty="0" smtClean="0"/>
              <a:t>ова значи да се наслаждаваш на секс с партньор или без партньор (</a:t>
            </a:r>
            <a:r>
              <a:rPr lang="bg-BG" sz="1600" b="1" dirty="0" err="1" smtClean="0"/>
              <a:t>мастурбирай</a:t>
            </a:r>
            <a:r>
              <a:rPr lang="bg-BG" sz="1600" b="1" dirty="0" smtClean="0"/>
              <a:t>), ако желаеш…</a:t>
            </a:r>
          </a:p>
        </p:txBody>
      </p:sp>
      <p:sp>
        <p:nvSpPr>
          <p:cNvPr id="19" name="Овал 18"/>
          <p:cNvSpPr/>
          <p:nvPr/>
        </p:nvSpPr>
        <p:spPr>
          <a:xfrm>
            <a:off x="658850" y="-459432"/>
            <a:ext cx="8161622" cy="763284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133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72CA7AB-B5AE-4C12-90C3-6A6BB93F1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Какви са правата ви</a:t>
            </a:r>
            <a:r>
              <a:rPr lang="en-GB" sz="6000" dirty="0" smtClean="0">
                <a:solidFill>
                  <a:srgbClr val="FF0000"/>
                </a:solidFill>
              </a:rPr>
              <a:t>?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530435D-D88B-423D-93A7-64D0EF815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653" y="1654721"/>
            <a:ext cx="8229600" cy="4525963"/>
          </a:xfrm>
        </p:spPr>
        <p:txBody>
          <a:bodyPr/>
          <a:lstStyle/>
          <a:p>
            <a:r>
              <a:rPr lang="bg-BG" dirty="0" smtClean="0"/>
              <a:t>Правата помагат на всички да живеят заедно в сигурност.</a:t>
            </a:r>
            <a:endParaRPr lang="en-GB" dirty="0"/>
          </a:p>
          <a:p>
            <a:r>
              <a:rPr lang="bg-BG" dirty="0" smtClean="0"/>
              <a:t>Ето някои права</a:t>
            </a:r>
            <a:r>
              <a:rPr lang="en-GB" dirty="0" smtClean="0"/>
              <a:t>:</a:t>
            </a:r>
            <a:endParaRPr lang="en-GB" dirty="0"/>
          </a:p>
          <a:p>
            <a:r>
              <a:rPr lang="bg-BG" dirty="0" smtClean="0"/>
              <a:t>Може да гласувате на </a:t>
            </a:r>
            <a:r>
              <a:rPr lang="en-GB" dirty="0" smtClean="0"/>
              <a:t>18</a:t>
            </a:r>
            <a:endParaRPr lang="en-GB" dirty="0"/>
          </a:p>
          <a:p>
            <a:r>
              <a:rPr lang="bg-BG" dirty="0" smtClean="0"/>
              <a:t>Може да шофирате на </a:t>
            </a:r>
            <a:r>
              <a:rPr lang="en-GB" dirty="0" smtClean="0"/>
              <a:t>1</a:t>
            </a:r>
            <a:r>
              <a:rPr lang="bg-BG" dirty="0" smtClean="0"/>
              <a:t>8</a:t>
            </a:r>
            <a:endParaRPr lang="en-GB" dirty="0"/>
          </a:p>
          <a:p>
            <a:r>
              <a:rPr lang="bg-BG" dirty="0" smtClean="0"/>
              <a:t>Имаме и ‚човешки‘ права – </a:t>
            </a:r>
            <a:br>
              <a:rPr lang="bg-BG" dirty="0" smtClean="0"/>
            </a:br>
            <a:r>
              <a:rPr lang="bg-BG" dirty="0" smtClean="0"/>
              <a:t>правото да имаме семейство, </a:t>
            </a:r>
            <a:br>
              <a:rPr lang="bg-BG" dirty="0" smtClean="0"/>
            </a:br>
            <a:r>
              <a:rPr lang="bg-BG" dirty="0" smtClean="0"/>
              <a:t>правото на религия… 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 descr="Image result for image rights">
            <a:extLst>
              <a:ext uri="{FF2B5EF4-FFF2-40B4-BE49-F238E27FC236}">
                <a16:creationId xmlns="" xmlns:a16="http://schemas.microsoft.com/office/drawing/2014/main" id="{8D50111F-44BD-478B-87D4-1A2E22F41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717" y="3140968"/>
            <a:ext cx="2036675" cy="255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32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F73A775-3AE4-4898-B78C-09FB33F4F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bg-BG" sz="6000" dirty="0" smtClean="0">
                <a:solidFill>
                  <a:srgbClr val="FF0000"/>
                </a:solidFill>
              </a:rPr>
              <a:t>Твоите права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292A378B-E68E-44B2-8919-AB6BEA3ED4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9958" y="1340768"/>
            <a:ext cx="4815856" cy="478539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sz="3200" dirty="0" smtClean="0"/>
              <a:t>Попитай учители и </a:t>
            </a:r>
            <a:r>
              <a:rPr lang="bg-BG" sz="3200" dirty="0" err="1" smtClean="0"/>
              <a:t>помощници</a:t>
            </a:r>
            <a:r>
              <a:rPr lang="bg-BG" sz="3200" dirty="0" smtClean="0"/>
              <a:t> за правата си</a:t>
            </a:r>
            <a:r>
              <a:rPr lang="bg-BG" sz="3200" dirty="0"/>
              <a:t>!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Ти имаш правото да правиш избор в живота си</a:t>
            </a:r>
            <a:r>
              <a:rPr lang="en-US" sz="3200" dirty="0" smtClean="0"/>
              <a:t>.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Това означава, че трябва да си отговорен за последиците от избора си. </a:t>
            </a:r>
            <a:endParaRPr lang="en-US" sz="3200" dirty="0"/>
          </a:p>
        </p:txBody>
      </p:sp>
      <p:pic>
        <p:nvPicPr>
          <p:cNvPr id="34819" name="Content Placeholder 3">
            <a:extLst>
              <a:ext uri="{FF2B5EF4-FFF2-40B4-BE49-F238E27FC236}">
                <a16:creationId xmlns="" xmlns:a16="http://schemas.microsoft.com/office/drawing/2014/main" id="{D8EDA85C-407E-4462-9D0C-FC0EB38ECA8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9" b="10049"/>
          <a:stretch>
            <a:fillRect/>
          </a:stretch>
        </p:blipFill>
        <p:spPr>
          <a:xfrm>
            <a:off x="5255814" y="1600201"/>
            <a:ext cx="3430986" cy="3845024"/>
          </a:xfrm>
        </p:spPr>
      </p:pic>
    </p:spTree>
    <p:extLst>
      <p:ext uri="{BB962C8B-B14F-4D97-AF65-F5344CB8AC3E}">
        <p14:creationId xmlns:p14="http://schemas.microsoft.com/office/powerpoint/2010/main" val="230427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F408DA7-794F-4268-866D-1E07FB2B0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/>
          <a:lstStyle/>
          <a:p>
            <a:r>
              <a:rPr lang="bg-BG" sz="4800" dirty="0" smtClean="0">
                <a:solidFill>
                  <a:srgbClr val="FF0000"/>
                </a:solidFill>
              </a:rPr>
              <a:t>Да можем да казваме „НЕ“</a:t>
            </a:r>
            <a:r>
              <a:rPr lang="en-GB" sz="4800" dirty="0" smtClean="0">
                <a:solidFill>
                  <a:srgbClr val="FF0000"/>
                </a:solidFill>
              </a:rPr>
              <a:t>!!!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2DF4D5-8E2F-4A98-B700-4F11E2363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388" y="1524595"/>
            <a:ext cx="8229600" cy="4525963"/>
          </a:xfrm>
        </p:spPr>
        <p:txBody>
          <a:bodyPr/>
          <a:lstStyle/>
          <a:p>
            <a:r>
              <a:rPr lang="bg-BG" dirty="0"/>
              <a:t>Понякога е трудно </a:t>
            </a:r>
            <a:r>
              <a:rPr lang="bg-BG" dirty="0" smtClean="0"/>
              <a:t>да </a:t>
            </a:r>
            <a:r>
              <a:rPr lang="bg-BG" dirty="0"/>
              <a:t>кажеш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 smtClean="0"/>
              <a:t>’</a:t>
            </a:r>
            <a:r>
              <a:rPr lang="bg-BG" dirty="0" smtClean="0"/>
              <a:t>. </a:t>
            </a:r>
          </a:p>
          <a:p>
            <a:r>
              <a:rPr lang="bg-BG" dirty="0" smtClean="0"/>
              <a:t>Но понякога трябва да кажем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/>
              <a:t>’</a:t>
            </a:r>
            <a:r>
              <a:rPr lang="bg-BG" dirty="0"/>
              <a:t>.</a:t>
            </a:r>
            <a:endParaRPr lang="en-GB" dirty="0"/>
          </a:p>
          <a:p>
            <a:r>
              <a:rPr lang="bg-BG" dirty="0" smtClean="0"/>
              <a:t>Кажете ни някои причини да</a:t>
            </a:r>
            <a:r>
              <a:rPr lang="bg-BG" dirty="0"/>
              <a:t/>
            </a:r>
            <a:br>
              <a:rPr lang="bg-BG" dirty="0"/>
            </a:br>
            <a:r>
              <a:rPr lang="bg-BG" dirty="0" smtClean="0"/>
              <a:t>кажете</a:t>
            </a:r>
            <a:r>
              <a:rPr lang="en-GB" dirty="0" smtClean="0"/>
              <a:t>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 smtClean="0"/>
              <a:t>’</a:t>
            </a:r>
            <a:r>
              <a:rPr lang="bg-BG" dirty="0" smtClean="0"/>
              <a:t>:</a:t>
            </a:r>
          </a:p>
          <a:p>
            <a:r>
              <a:rPr lang="bg-BG" dirty="0" smtClean="0"/>
              <a:t>Алкохол… </a:t>
            </a:r>
          </a:p>
          <a:p>
            <a:r>
              <a:rPr lang="bg-BG" dirty="0" smtClean="0"/>
              <a:t>Цигари…</a:t>
            </a:r>
          </a:p>
          <a:p>
            <a:r>
              <a:rPr lang="bg-BG" dirty="0" smtClean="0"/>
              <a:t>Ето, може да кажете</a:t>
            </a:r>
            <a:r>
              <a:rPr lang="en-GB" dirty="0"/>
              <a:t> ‘</a:t>
            </a:r>
            <a:r>
              <a:rPr lang="bg-BG" dirty="0"/>
              <a:t>НЕ</a:t>
            </a:r>
            <a:r>
              <a:rPr lang="en-GB" dirty="0" smtClean="0"/>
              <a:t>’</a:t>
            </a:r>
            <a:r>
              <a:rPr lang="bg-BG" dirty="0"/>
              <a:t>!</a:t>
            </a:r>
            <a:endParaRPr lang="en-GB" dirty="0"/>
          </a:p>
          <a:p>
            <a:r>
              <a:rPr lang="bg-BG" dirty="0"/>
              <a:t>Понякога да кажеш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/>
              <a:t>’</a:t>
            </a:r>
            <a:r>
              <a:rPr lang="bg-BG" dirty="0"/>
              <a:t> изисква </a:t>
            </a:r>
            <a:r>
              <a:rPr lang="bg-BG" dirty="0" smtClean="0"/>
              <a:t>кураж</a:t>
            </a:r>
            <a:r>
              <a:rPr lang="en-GB" dirty="0" smtClean="0"/>
              <a:t>. </a:t>
            </a:r>
            <a:endParaRPr lang="en-GB" dirty="0"/>
          </a:p>
          <a:p>
            <a:r>
              <a:rPr lang="bg-BG" b="1" dirty="0" smtClean="0"/>
              <a:t>Чуйте </a:t>
            </a:r>
            <a:r>
              <a:rPr lang="bg-BG" b="1" dirty="0" err="1" smtClean="0"/>
              <a:t>Скарлет</a:t>
            </a:r>
            <a:r>
              <a:rPr lang="bg-BG" b="1" dirty="0" smtClean="0"/>
              <a:t> и нейното </a:t>
            </a:r>
            <a:r>
              <a:rPr lang="en-GB" b="1" dirty="0" smtClean="0"/>
              <a:t>‘</a:t>
            </a:r>
            <a:r>
              <a:rPr lang="bg-BG" b="1" dirty="0"/>
              <a:t>НЕ</a:t>
            </a:r>
            <a:r>
              <a:rPr lang="en-GB" b="1" dirty="0" smtClean="0"/>
              <a:t>’</a:t>
            </a:r>
            <a:r>
              <a:rPr lang="bg-BG" dirty="0" smtClean="0"/>
              <a:t>.</a:t>
            </a:r>
            <a:endParaRPr lang="en-GB" dirty="0"/>
          </a:p>
        </p:txBody>
      </p:sp>
      <p:pic>
        <p:nvPicPr>
          <p:cNvPr id="4100" name="Picture 4" descr="Image result for image saying no">
            <a:extLst>
              <a:ext uri="{FF2B5EF4-FFF2-40B4-BE49-F238E27FC236}">
                <a16:creationId xmlns="" xmlns:a16="http://schemas.microsoft.com/office/drawing/2014/main" id="{5EC296D0-31F2-4A0C-8AC9-BE3D10EDA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487" y="2708920"/>
            <a:ext cx="235011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52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9CACF1-32A0-4D19-8ACB-041A739B3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bg-BG" dirty="0" smtClean="0"/>
              <a:t>Ако някой ви прати сексуална снимка и вие не я искате</a:t>
            </a:r>
            <a:r>
              <a:rPr lang="en-GB" dirty="0" smtClean="0"/>
              <a:t>, </a:t>
            </a:r>
            <a:r>
              <a:rPr lang="bg-BG" dirty="0" smtClean="0"/>
              <a:t>може да му кажете </a:t>
            </a:r>
            <a:r>
              <a:rPr lang="bg-BG" b="1" dirty="0" smtClean="0"/>
              <a:t>не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/>
              <a:t>Ако някой ви </a:t>
            </a:r>
            <a:r>
              <a:rPr lang="bg-BG" dirty="0" smtClean="0"/>
              <a:t>каже сексуален коментар </a:t>
            </a:r>
            <a:br>
              <a:rPr lang="bg-BG" dirty="0" smtClean="0"/>
            </a:br>
            <a:r>
              <a:rPr lang="bg-BG" dirty="0" smtClean="0"/>
              <a:t>и </a:t>
            </a:r>
            <a:r>
              <a:rPr lang="bg-BG" dirty="0"/>
              <a:t>вие </a:t>
            </a:r>
            <a:r>
              <a:rPr lang="bg-BG" dirty="0" smtClean="0"/>
              <a:t>не искате да слушате</a:t>
            </a:r>
            <a:r>
              <a:rPr lang="en-GB" dirty="0" smtClean="0"/>
              <a:t>, </a:t>
            </a:r>
            <a:r>
              <a:rPr lang="bg-BG" dirty="0"/>
              <a:t>може да </a:t>
            </a:r>
            <a:r>
              <a:rPr lang="bg-BG" dirty="0" smtClean="0"/>
              <a:t>кажете </a:t>
            </a:r>
            <a:r>
              <a:rPr lang="bg-BG" b="1" dirty="0" smtClean="0"/>
              <a:t>не.</a:t>
            </a:r>
          </a:p>
          <a:p>
            <a:r>
              <a:rPr lang="bg-BG" dirty="0"/>
              <a:t>Ако някой ви </a:t>
            </a:r>
            <a:r>
              <a:rPr lang="bg-BG" dirty="0" smtClean="0"/>
              <a:t>докосне, без да сте съгласни, </a:t>
            </a:r>
            <a:br>
              <a:rPr lang="bg-BG" dirty="0" smtClean="0"/>
            </a:br>
            <a:r>
              <a:rPr lang="bg-BG" dirty="0" smtClean="0"/>
              <a:t>може </a:t>
            </a:r>
            <a:r>
              <a:rPr lang="bg-BG" dirty="0"/>
              <a:t>да му кажете </a:t>
            </a:r>
            <a:r>
              <a:rPr lang="bg-BG" b="1" dirty="0"/>
              <a:t>не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pic>
        <p:nvPicPr>
          <p:cNvPr id="4" name="Picture 3" descr="https://cdn.shopify.com/s/files/1/0606/1553/products/No-4_large.png?v=1417851095">
            <a:extLst>
              <a:ext uri="{FF2B5EF4-FFF2-40B4-BE49-F238E27FC236}">
                <a16:creationId xmlns="" xmlns:a16="http://schemas.microsoft.com/office/drawing/2014/main" id="{BA5A5BC3-1D6A-4B26-8207-1CF9415DEF11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077072"/>
            <a:ext cx="2664296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6F408DA7-794F-4268-866D-1E07FB2B0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/>
          <a:lstStyle/>
          <a:p>
            <a:r>
              <a:rPr lang="bg-BG" sz="4800" dirty="0" smtClean="0">
                <a:solidFill>
                  <a:srgbClr val="FF0000"/>
                </a:solidFill>
              </a:rPr>
              <a:t>Да можем да казваме „НЕ“</a:t>
            </a:r>
            <a:r>
              <a:rPr lang="en-GB" sz="4800" dirty="0" smtClean="0">
                <a:solidFill>
                  <a:srgbClr val="FF0000"/>
                </a:solidFill>
              </a:rPr>
              <a:t>!!!</a:t>
            </a:r>
            <a:endParaRPr lang="en-GB" sz="48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861048"/>
            <a:ext cx="3713163" cy="370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289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Още филми: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b="1" dirty="0"/>
              <a:t>Моето лично </a:t>
            </a:r>
            <a:r>
              <a:rPr lang="bg-BG" b="1" dirty="0" smtClean="0"/>
              <a:t>тяло</a:t>
            </a:r>
            <a:endParaRPr lang="de-DE" b="1" dirty="0" smtClean="0"/>
          </a:p>
          <a:p>
            <a:pPr marL="0" indent="0">
              <a:buNone/>
            </a:pPr>
            <a:r>
              <a:rPr lang="bg-BG" sz="2000" u="sng" dirty="0">
                <a:hlinkClick r:id="rId2"/>
              </a:rPr>
              <a:t>https://www.facebook.com/pulsefondation/videos/1140729892609952/</a:t>
            </a:r>
            <a:endParaRPr lang="bg-BG" sz="2000" b="1" dirty="0" smtClean="0"/>
          </a:p>
          <a:p>
            <a:pPr marL="0" indent="0">
              <a:buNone/>
            </a:pPr>
            <a:endParaRPr lang="bg-BG" b="1" dirty="0"/>
          </a:p>
          <a:p>
            <a:pPr marL="0" indent="0">
              <a:buNone/>
            </a:pPr>
            <a:r>
              <a:rPr lang="bg-BG" b="1" dirty="0"/>
              <a:t>Въвеждане на принципа на „съгласие</a:t>
            </a:r>
            <a:r>
              <a:rPr lang="bg-BG" b="1" dirty="0" smtClean="0"/>
              <a:t>“</a:t>
            </a:r>
            <a:endParaRPr lang="de-DE" b="1" dirty="0" smtClean="0"/>
          </a:p>
          <a:p>
            <a:pPr marL="0" indent="0">
              <a:buNone/>
            </a:pPr>
            <a:r>
              <a:rPr lang="en-GB" u="sng" dirty="0">
                <a:hlinkClick r:id="rId3"/>
              </a:rPr>
              <a:t>https</a:t>
            </a:r>
            <a:r>
              <a:rPr lang="bg-BG" u="sng" dirty="0">
                <a:hlinkClick r:id="rId3"/>
              </a:rPr>
              <a:t>://</a:t>
            </a:r>
            <a:r>
              <a:rPr lang="en-GB" u="sng" dirty="0">
                <a:hlinkClick r:id="rId3"/>
              </a:rPr>
              <a:t>www</a:t>
            </a:r>
            <a:r>
              <a:rPr lang="bg-BG" u="sng" dirty="0">
                <a:hlinkClick r:id="rId3"/>
              </a:rPr>
              <a:t>.</a:t>
            </a:r>
            <a:r>
              <a:rPr lang="en-GB" u="sng" dirty="0" err="1">
                <a:hlinkClick r:id="rId3"/>
              </a:rPr>
              <a:t>youtube</a:t>
            </a:r>
            <a:r>
              <a:rPr lang="bg-BG" u="sng" dirty="0">
                <a:hlinkClick r:id="rId3"/>
              </a:rPr>
              <a:t>.</a:t>
            </a:r>
            <a:r>
              <a:rPr lang="en-GB" u="sng" dirty="0">
                <a:hlinkClick r:id="rId3"/>
              </a:rPr>
              <a:t>com</a:t>
            </a:r>
            <a:r>
              <a:rPr lang="bg-BG" u="sng" dirty="0">
                <a:hlinkClick r:id="rId3"/>
              </a:rPr>
              <a:t>/</a:t>
            </a:r>
            <a:r>
              <a:rPr lang="en-GB" u="sng" dirty="0">
                <a:hlinkClick r:id="rId3"/>
              </a:rPr>
              <a:t>watch</a:t>
            </a:r>
            <a:r>
              <a:rPr lang="bg-BG" u="sng" dirty="0">
                <a:hlinkClick r:id="rId3"/>
              </a:rPr>
              <a:t>?</a:t>
            </a:r>
            <a:r>
              <a:rPr lang="en-GB" u="sng" dirty="0">
                <a:hlinkClick r:id="rId3"/>
              </a:rPr>
              <a:t>v</a:t>
            </a:r>
            <a:r>
              <a:rPr lang="bg-BG" u="sng" dirty="0">
                <a:hlinkClick r:id="rId3"/>
              </a:rPr>
              <a:t>=</a:t>
            </a:r>
            <a:r>
              <a:rPr lang="en-GB" u="sng" dirty="0">
                <a:hlinkClick r:id="rId3"/>
              </a:rPr>
              <a:t>h</a:t>
            </a:r>
            <a:r>
              <a:rPr lang="bg-BG" u="sng" dirty="0">
                <a:hlinkClick r:id="rId3"/>
              </a:rPr>
              <a:t>3</a:t>
            </a:r>
            <a:r>
              <a:rPr lang="en-GB" u="sng" dirty="0" err="1">
                <a:hlinkClick r:id="rId3"/>
              </a:rPr>
              <a:t>nhM</a:t>
            </a:r>
            <a:r>
              <a:rPr lang="bg-BG" u="sng" dirty="0">
                <a:hlinkClick r:id="rId3"/>
              </a:rPr>
              <a:t>9</a:t>
            </a:r>
            <a:r>
              <a:rPr lang="en-GB" u="sng" dirty="0" err="1">
                <a:hlinkClick r:id="rId3"/>
              </a:rPr>
              <a:t>UlJjc</a:t>
            </a:r>
            <a:endParaRPr lang="bg-BG" b="1" dirty="0" smtClean="0"/>
          </a:p>
          <a:p>
            <a:pPr marL="0" indent="0">
              <a:buNone/>
            </a:pP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135554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C33B8E-2187-426F-B098-F2B61B3AF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>
              <a:defRPr/>
            </a:pPr>
            <a:r>
              <a:rPr lang="bg-BG" sz="5600" dirty="0" smtClean="0">
                <a:solidFill>
                  <a:srgbClr val="FF0000"/>
                </a:solidFill>
              </a:rPr>
              <a:t>Някой, който ни изслушва</a:t>
            </a:r>
            <a:endParaRPr lang="en-US" sz="56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273EB501-F7A3-4110-ACAB-6BC8D264D9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bg-BG" sz="2400" dirty="0" smtClean="0"/>
              <a:t>Кажете ни </a:t>
            </a:r>
            <a:r>
              <a:rPr lang="bg-BG" sz="2400" dirty="0"/>
              <a:t>към кого </a:t>
            </a:r>
            <a:r>
              <a:rPr lang="bg-BG" sz="2400" dirty="0" smtClean="0"/>
              <a:t>бихте </a:t>
            </a:r>
            <a:r>
              <a:rPr lang="bg-BG" sz="2400" dirty="0"/>
              <a:t>се обърнали, за да си </a:t>
            </a:r>
            <a:r>
              <a:rPr lang="bg-BG" sz="2400" dirty="0" smtClean="0"/>
              <a:t>поговорите – някой, на когото имате доверие и може да помогне</a:t>
            </a:r>
            <a:r>
              <a:rPr lang="en-US" sz="2400" dirty="0" smtClean="0"/>
              <a:t>.</a:t>
            </a:r>
            <a:r>
              <a:rPr lang="bg-BG" sz="2400" dirty="0" smtClean="0"/>
              <a:t> Имате ли…</a:t>
            </a:r>
            <a:endParaRPr lang="en-US" sz="2400" dirty="0"/>
          </a:p>
          <a:p>
            <a:pPr>
              <a:defRPr/>
            </a:pPr>
            <a:r>
              <a:rPr lang="bg-BG" sz="2400" dirty="0" smtClean="0"/>
              <a:t>Семейство, на което да се доверите</a:t>
            </a:r>
            <a:endParaRPr lang="en-US" sz="2400" dirty="0"/>
          </a:p>
          <a:p>
            <a:pPr>
              <a:defRPr/>
            </a:pPr>
            <a:r>
              <a:rPr lang="bg-BG" sz="2400" dirty="0" smtClean="0"/>
              <a:t>Добри приятели </a:t>
            </a:r>
            <a:endParaRPr lang="en-US" sz="2400" dirty="0"/>
          </a:p>
          <a:p>
            <a:pPr>
              <a:defRPr/>
            </a:pPr>
            <a:r>
              <a:rPr lang="bg-BG" sz="2400" dirty="0" smtClean="0"/>
              <a:t>Доверие в служителите </a:t>
            </a:r>
            <a:endParaRPr lang="en-US" sz="2400" dirty="0"/>
          </a:p>
          <a:p>
            <a:pPr>
              <a:defRPr/>
            </a:pPr>
            <a:endParaRPr lang="en-US" sz="2400" dirty="0"/>
          </a:p>
          <a:p>
            <a:pPr marL="0" indent="0">
              <a:buNone/>
              <a:defRPr/>
            </a:pPr>
            <a:r>
              <a:rPr lang="bg-BG" sz="2400" dirty="0" smtClean="0"/>
              <a:t>Можете ли да им кажете ако нещо лошо се случва? Те ще направят ли нещо</a:t>
            </a:r>
            <a:r>
              <a:rPr lang="bg-BG" sz="2400" dirty="0"/>
              <a:t>?</a:t>
            </a:r>
            <a:endParaRPr lang="en-US" sz="5400" dirty="0"/>
          </a:p>
          <a:p>
            <a:pPr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b="1" dirty="0"/>
          </a:p>
        </p:txBody>
      </p:sp>
      <p:pic>
        <p:nvPicPr>
          <p:cNvPr id="47107" name="Content Placeholder 3">
            <a:extLst>
              <a:ext uri="{FF2B5EF4-FFF2-40B4-BE49-F238E27FC236}">
                <a16:creationId xmlns="" xmlns:a16="http://schemas.microsoft.com/office/drawing/2014/main" id="{DE18EA09-8AD9-4139-991B-6D2883EABA7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r="10158"/>
          <a:stretch>
            <a:fillRect/>
          </a:stretch>
        </p:blipFill>
        <p:spPr>
          <a:xfrm>
            <a:off x="5292080" y="1600201"/>
            <a:ext cx="3394720" cy="3804382"/>
          </a:xfrm>
        </p:spPr>
      </p:pic>
    </p:spTree>
    <p:extLst>
      <p:ext uri="{BB962C8B-B14F-4D97-AF65-F5344CB8AC3E}">
        <p14:creationId xmlns:p14="http://schemas.microsoft.com/office/powerpoint/2010/main" val="344290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/>
            <a:r>
              <a:rPr lang="bg-BG" sz="5600" dirty="0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Къде да получим помощ? </a:t>
            </a:r>
            <a:endParaRPr lang="en-US" sz="5600" dirty="0">
              <a:solidFill>
                <a:srgbClr val="FF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2226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Ако мислите, че вие или някой, когото познавате</a:t>
            </a:r>
            <a:r>
              <a:rPr lang="en-US" sz="3600" dirty="0" smtClean="0"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сте експлоатирани сексуално</a:t>
            </a:r>
            <a:r>
              <a:rPr lang="bg-BG" sz="36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bg-BG" sz="36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може да се обадите на </a:t>
            </a:r>
            <a:r>
              <a:rPr lang="en-US" sz="3600" dirty="0" smtClean="0"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n-US" sz="3600" dirty="0">
                <a:latin typeface="Arial" charset="0"/>
                <a:ea typeface="ＭＳ Ｐゴシック" charset="0"/>
                <a:cs typeface="ＭＳ Ｐゴシック" charset="0"/>
              </a:rPr>
              <a:t>. . </a:t>
            </a:r>
          </a:p>
        </p:txBody>
      </p:sp>
      <p:sp>
        <p:nvSpPr>
          <p:cNvPr id="52227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Полицията 112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ru-RU" dirty="0" err="1"/>
              <a:t>Националната</a:t>
            </a:r>
            <a:r>
              <a:rPr lang="ru-RU" dirty="0"/>
              <a:t> </a:t>
            </a:r>
            <a:r>
              <a:rPr lang="ru-RU" dirty="0" err="1"/>
              <a:t>телефонна</a:t>
            </a:r>
            <a:r>
              <a:rPr lang="ru-RU" dirty="0"/>
              <a:t> линия за </a:t>
            </a:r>
            <a:r>
              <a:rPr lang="ru-RU" dirty="0" err="1"/>
              <a:t>деца</a:t>
            </a:r>
            <a:r>
              <a:rPr lang="ru-RU" dirty="0"/>
              <a:t> 116 111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5" name="Content Placeholder 4" descr="Screen Shot 2017-09-21 at 15.23.55.png">
            <a:extLst>
              <a:ext uri="{FF2B5EF4-FFF2-40B4-BE49-F238E27FC236}">
                <a16:creationId xmlns="" xmlns:a16="http://schemas.microsoft.com/office/drawing/2014/main" id="{AAC1FCD1-87D3-40CA-818B-1B027F6E9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3" r="4013"/>
          <a:stretch>
            <a:fillRect/>
          </a:stretch>
        </p:blipFill>
        <p:spPr>
          <a:xfrm>
            <a:off x="5580112" y="4365104"/>
            <a:ext cx="1946176" cy="218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FC42DC3-20E7-433F-A5AA-00F60091A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Колко лесно ви се струва да кажете „не“?</a:t>
            </a:r>
          </a:p>
          <a:p>
            <a:r>
              <a:rPr lang="ru-RU" dirty="0"/>
              <a:t>‘Казвали ли сте някога </a:t>
            </a:r>
            <a:r>
              <a:rPr lang="ru-RU" dirty="0" smtClean="0"/>
              <a:t>„</a:t>
            </a:r>
            <a:r>
              <a:rPr lang="ru-RU" dirty="0"/>
              <a:t>не“ без да бъдете чути? </a:t>
            </a:r>
          </a:p>
          <a:p>
            <a:r>
              <a:rPr lang="ru-RU" dirty="0"/>
              <a:t>Какво е усещането наистина да бъдеш чут?</a:t>
            </a:r>
          </a:p>
          <a:p>
            <a:r>
              <a:rPr lang="ru-RU" dirty="0"/>
              <a:t>Имате ли някой в живота </a:t>
            </a:r>
            <a:r>
              <a:rPr lang="ru-RU" dirty="0" smtClean="0"/>
              <a:t>си,</a:t>
            </a:r>
          </a:p>
          <a:p>
            <a:pPr marL="0" indent="0">
              <a:buNone/>
            </a:pPr>
            <a:r>
              <a:rPr lang="ru-RU" dirty="0" smtClean="0"/>
              <a:t>който </a:t>
            </a:r>
            <a:r>
              <a:rPr lang="ru-RU" dirty="0"/>
              <a:t>наистина слуша?</a:t>
            </a:r>
          </a:p>
          <a:p>
            <a:r>
              <a:rPr lang="ru-RU" dirty="0"/>
              <a:t>Как можем да </a:t>
            </a:r>
            <a:r>
              <a:rPr lang="ru-RU" dirty="0" smtClean="0"/>
              <a:t>превърнем</a:t>
            </a:r>
          </a:p>
          <a:p>
            <a:pPr marL="0" indent="0">
              <a:buNone/>
            </a:pPr>
            <a:r>
              <a:rPr lang="ru-RU" dirty="0" smtClean="0"/>
              <a:t>знанието </a:t>
            </a:r>
            <a:r>
              <a:rPr lang="ru-RU" dirty="0"/>
              <a:t>(да кажем не) </a:t>
            </a:r>
            <a:r>
              <a:rPr lang="ru-RU" dirty="0" smtClean="0"/>
              <a:t>в</a:t>
            </a:r>
          </a:p>
          <a:p>
            <a:pPr marL="0" indent="0">
              <a:buNone/>
            </a:pPr>
            <a:r>
              <a:rPr lang="ru-RU" dirty="0" smtClean="0"/>
              <a:t>действие?</a:t>
            </a:r>
            <a:endParaRPr lang="en-GB" dirty="0"/>
          </a:p>
        </p:txBody>
      </p:sp>
      <p:pic>
        <p:nvPicPr>
          <p:cNvPr id="3074" name="Picture 2" descr="Image result for image person thinking">
            <a:extLst>
              <a:ext uri="{FF2B5EF4-FFF2-40B4-BE49-F238E27FC236}">
                <a16:creationId xmlns="" xmlns:a16="http://schemas.microsoft.com/office/drawing/2014/main" id="{347491B4-686D-415D-9908-65E76FE18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366" y="3918257"/>
            <a:ext cx="2924944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100F016D-5A2A-40B0-AC9E-B1AAC7FC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88640"/>
            <a:ext cx="8820472" cy="1143000"/>
          </a:xfrm>
        </p:spPr>
        <p:txBody>
          <a:bodyPr/>
          <a:lstStyle/>
          <a:p>
            <a:pPr algn="ctr">
              <a:defRPr/>
            </a:pPr>
            <a:r>
              <a:rPr lang="ru-RU" sz="2800" dirty="0">
                <a:solidFill>
                  <a:srgbClr val="FF0000"/>
                </a:solidFill>
              </a:rPr>
              <a:t>Да кажеш НЕ и да имаш някой, който те изслушва – бързи въпроси</a:t>
            </a:r>
            <a:r>
              <a:rPr lang="ru-RU" sz="2800" dirty="0" smtClean="0">
                <a:solidFill>
                  <a:srgbClr val="FF0000"/>
                </a:solidFill>
              </a:rPr>
              <a:t>: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73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8-02-01 at 14.12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313165"/>
            <a:ext cx="4032448" cy="4452819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9512" y="274638"/>
            <a:ext cx="9505056" cy="1143000"/>
          </a:xfrm>
        </p:spPr>
        <p:txBody>
          <a:bodyPr/>
          <a:lstStyle/>
          <a:p>
            <a:r>
              <a:rPr lang="bg-BG" sz="5000" b="1" dirty="0" smtClean="0">
                <a:solidFill>
                  <a:srgbClr val="F79646"/>
                </a:solidFill>
              </a:rPr>
              <a:t>Увереност </a:t>
            </a:r>
            <a:r>
              <a:rPr lang="en-US" sz="5000" b="1" dirty="0" smtClean="0">
                <a:solidFill>
                  <a:srgbClr val="F79646"/>
                </a:solidFill>
              </a:rPr>
              <a:t>&amp; </a:t>
            </a:r>
            <a:r>
              <a:rPr lang="bg-BG" sz="5000" b="1" dirty="0" smtClean="0">
                <a:solidFill>
                  <a:srgbClr val="F79646"/>
                </a:solidFill>
              </a:rPr>
              <a:t>самочувствие</a:t>
            </a:r>
            <a:endParaRPr lang="en-US" sz="5000" b="1" dirty="0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00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F0FF66B-FE0B-45C0-9772-8E443C488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024" y="44624"/>
            <a:ext cx="9036496" cy="1143000"/>
          </a:xfrm>
        </p:spPr>
        <p:txBody>
          <a:bodyPr/>
          <a:lstStyle/>
          <a:p>
            <a:r>
              <a:rPr lang="bg-BG" sz="5600" dirty="0" smtClean="0">
                <a:solidFill>
                  <a:srgbClr val="FF0000"/>
                </a:solidFill>
              </a:rPr>
              <a:t>Да имаме самоувереност</a:t>
            </a:r>
            <a:endParaRPr lang="en-GB" sz="5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C2C98F-C6ED-44C4-8782-B6D76E036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525963"/>
          </a:xfrm>
        </p:spPr>
        <p:txBody>
          <a:bodyPr/>
          <a:lstStyle/>
          <a:p>
            <a:r>
              <a:rPr lang="bg-BG" dirty="0"/>
              <a:t>Кажете ни </a:t>
            </a:r>
            <a:r>
              <a:rPr lang="bg-BG" dirty="0" smtClean="0"/>
              <a:t>с </a:t>
            </a:r>
            <a:r>
              <a:rPr lang="bg-BG" dirty="0"/>
              <a:t>какво </a:t>
            </a:r>
            <a:r>
              <a:rPr lang="bg-BG" dirty="0" smtClean="0"/>
              <a:t>се гордеете 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или</a:t>
            </a:r>
            <a:endParaRPr lang="en-GB" dirty="0"/>
          </a:p>
          <a:p>
            <a:r>
              <a:rPr lang="bg-BG" dirty="0" smtClean="0"/>
              <a:t>Кажете ни в какво сте добри </a:t>
            </a:r>
            <a:endParaRPr lang="en-GB" dirty="0"/>
          </a:p>
        </p:txBody>
      </p:sp>
      <p:pic>
        <p:nvPicPr>
          <p:cNvPr id="1028" name="Picture 4" descr="Image result for image trophy">
            <a:extLst>
              <a:ext uri="{FF2B5EF4-FFF2-40B4-BE49-F238E27FC236}">
                <a16:creationId xmlns="" xmlns:a16="http://schemas.microsoft.com/office/drawing/2014/main" id="{2808A422-B08C-4A03-A1A1-50920C3B9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24944"/>
            <a:ext cx="246907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42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CD6E461A-5244-45A1-8D13-C8F46FC16A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7544" y="1268760"/>
            <a:ext cx="4038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sz="2400" b="1" dirty="0" smtClean="0"/>
              <a:t>Да сме уверени </a:t>
            </a:r>
            <a:endParaRPr lang="en-US" sz="2400" b="1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Например</a:t>
            </a:r>
            <a:r>
              <a:rPr lang="en-US" sz="3200" dirty="0" smtClean="0"/>
              <a:t>: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Помислете за това, в което сте добри. </a:t>
            </a:r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Повярвайте в себе си! 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Вярвайте на мнението си! 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Защото вие го заслужавате…</a:t>
            </a:r>
            <a:endParaRPr lang="en-US" sz="3200" dirty="0"/>
          </a:p>
        </p:txBody>
      </p:sp>
      <p:pic>
        <p:nvPicPr>
          <p:cNvPr id="36867" name="Content Placeholder 3">
            <a:extLst>
              <a:ext uri="{FF2B5EF4-FFF2-40B4-BE49-F238E27FC236}">
                <a16:creationId xmlns="" xmlns:a16="http://schemas.microsoft.com/office/drawing/2014/main" id="{E91D1C5F-B1AF-4ACE-95A7-9D9091CA0F5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" b="3000"/>
          <a:stretch>
            <a:fillRect/>
          </a:stretch>
        </p:blipFill>
        <p:spPr/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FF0FF66B-FE0B-45C0-9772-8E443C488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024" y="44624"/>
            <a:ext cx="9036496" cy="1143000"/>
          </a:xfrm>
        </p:spPr>
        <p:txBody>
          <a:bodyPr/>
          <a:lstStyle/>
          <a:p>
            <a:r>
              <a:rPr lang="bg-BG" sz="5600" dirty="0" smtClean="0">
                <a:solidFill>
                  <a:srgbClr val="FF0000"/>
                </a:solidFill>
              </a:rPr>
              <a:t>Да имаме самоувереност</a:t>
            </a:r>
            <a:endParaRPr lang="en-GB" sz="5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8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FC42DC3-20E7-433F-A5AA-00F60091A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Какво ви прави уверени?</a:t>
            </a:r>
          </a:p>
          <a:p>
            <a:r>
              <a:rPr lang="ru-RU" dirty="0"/>
              <a:t>Какво ви кара да се чувствате добре със себе си?</a:t>
            </a:r>
          </a:p>
          <a:p>
            <a:r>
              <a:rPr lang="ru-RU" dirty="0"/>
              <a:t>Какво ви пречи да се чувствате уверени/ добре относно вас самите?</a:t>
            </a:r>
          </a:p>
          <a:p>
            <a:r>
              <a:rPr lang="ru-RU" dirty="0"/>
              <a:t>Как да насърчаваме и подкрепяме промяната в начина, по който сте подкрепен</a:t>
            </a:r>
            <a:r>
              <a:rPr lang="ru-RU" dirty="0" smtClean="0"/>
              <a:t>?</a:t>
            </a:r>
            <a:endParaRPr lang="en-GB" dirty="0"/>
          </a:p>
        </p:txBody>
      </p:sp>
      <p:pic>
        <p:nvPicPr>
          <p:cNvPr id="3074" name="Picture 2" descr="Image result for image person thinking">
            <a:extLst>
              <a:ext uri="{FF2B5EF4-FFF2-40B4-BE49-F238E27FC236}">
                <a16:creationId xmlns="" xmlns:a16="http://schemas.microsoft.com/office/drawing/2014/main" id="{347491B4-686D-415D-9908-65E76FE18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025" y="3933056"/>
            <a:ext cx="2924944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100F016D-5A2A-40B0-AC9E-B1AAC7FC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88640"/>
            <a:ext cx="8820472" cy="1143000"/>
          </a:xfrm>
        </p:spPr>
        <p:txBody>
          <a:bodyPr/>
          <a:lstStyle/>
          <a:p>
            <a:pPr algn="ctr">
              <a:defRPr/>
            </a:pPr>
            <a:r>
              <a:rPr lang="ru-RU" sz="2800" dirty="0">
                <a:solidFill>
                  <a:srgbClr val="FF0000"/>
                </a:solidFill>
              </a:rPr>
              <a:t>Доверие и самочувствие - бързи въпроси</a:t>
            </a:r>
            <a:r>
              <a:rPr lang="ru-RU" sz="2800" dirty="0" smtClean="0">
                <a:solidFill>
                  <a:srgbClr val="FF0000"/>
                </a:solidFill>
              </a:rPr>
              <a:t>: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3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00F016D-5A2A-40B0-AC9E-B1AAC7FC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88640"/>
            <a:ext cx="8820472" cy="1143000"/>
          </a:xfrm>
        </p:spPr>
        <p:txBody>
          <a:bodyPr/>
          <a:lstStyle/>
          <a:p>
            <a:pPr algn="ctr">
              <a:defRPr/>
            </a:pPr>
            <a:r>
              <a:rPr lang="bg-BG" sz="6000" dirty="0" smtClean="0">
                <a:solidFill>
                  <a:srgbClr val="FF0000"/>
                </a:solidFill>
              </a:rPr>
              <a:t>Добър сексуален живот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6F155C25-002D-4C62-9AA8-D2A6A1B6A8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546848" cy="478539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sz="2400" b="1" dirty="0" smtClean="0"/>
              <a:t>Да имаме добър полов живот </a:t>
            </a:r>
            <a:endParaRPr lang="en-US" sz="2400" b="1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Например</a:t>
            </a:r>
            <a:r>
              <a:rPr lang="en-US" sz="3200" dirty="0" smtClean="0"/>
              <a:t>:</a:t>
            </a:r>
            <a:endParaRPr lang="en-US" sz="3200" dirty="0"/>
          </a:p>
          <a:p>
            <a:pPr>
              <a:defRPr/>
            </a:pPr>
            <a:r>
              <a:rPr lang="bg-BG" dirty="0" smtClean="0"/>
              <a:t>Намерете добър партньор!</a:t>
            </a:r>
            <a:endParaRPr lang="en-US" dirty="0"/>
          </a:p>
          <a:p>
            <a:pPr>
              <a:defRPr/>
            </a:pPr>
            <a:r>
              <a:rPr lang="bg-BG" dirty="0" smtClean="0"/>
              <a:t>Говорете с партньора си!</a:t>
            </a:r>
            <a:endParaRPr lang="en-US" dirty="0"/>
          </a:p>
          <a:p>
            <a:pPr>
              <a:defRPr/>
            </a:pPr>
            <a:r>
              <a:rPr lang="bg-BG" dirty="0" smtClean="0"/>
              <a:t>Правете секс, само когато това е ок за вас!</a:t>
            </a:r>
            <a:endParaRPr lang="en-US" dirty="0"/>
          </a:p>
          <a:p>
            <a:pPr>
              <a:defRPr/>
            </a:pPr>
            <a:r>
              <a:rPr lang="bg-BG" dirty="0" smtClean="0"/>
              <a:t>Помислете внимателно за безопасен секс… </a:t>
            </a:r>
            <a:endParaRPr lang="en-US" dirty="0"/>
          </a:p>
          <a:p>
            <a:pPr marL="0" indent="0">
              <a:buFontTx/>
              <a:buNone/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b="1" dirty="0"/>
          </a:p>
        </p:txBody>
      </p:sp>
      <p:pic>
        <p:nvPicPr>
          <p:cNvPr id="38915" name="Content Placeholder 3">
            <a:extLst>
              <a:ext uri="{FF2B5EF4-FFF2-40B4-BE49-F238E27FC236}">
                <a16:creationId xmlns="" xmlns:a16="http://schemas.microsoft.com/office/drawing/2014/main" id="{6B7FEA32-F418-4BA3-BB9B-6A2F982C7E5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" b="3000"/>
          <a:stretch>
            <a:fillRect/>
          </a:stretch>
        </p:blipFill>
        <p:spPr>
          <a:xfrm>
            <a:off x="4860032" y="1600200"/>
            <a:ext cx="4038600" cy="4525963"/>
          </a:xfrm>
        </p:spPr>
      </p:pic>
    </p:spTree>
    <p:extLst>
      <p:ext uri="{BB962C8B-B14F-4D97-AF65-F5344CB8AC3E}">
        <p14:creationId xmlns:p14="http://schemas.microsoft.com/office/powerpoint/2010/main" val="80378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DE6B994-5256-4F26-9F41-28C96CB99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bg-BG" sz="6000" dirty="0" smtClean="0">
                <a:solidFill>
                  <a:srgbClr val="FF0000"/>
                </a:solidFill>
              </a:rPr>
              <a:t>Секс образование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64FB1A99-1D3E-4A45-B519-EDA7F4FCC4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17638"/>
            <a:ext cx="7571184" cy="532373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b="1" dirty="0" smtClean="0"/>
              <a:t>Помислете кога за първи път чухте думата </a:t>
            </a:r>
            <a:r>
              <a:rPr lang="bg-BG" b="1" i="1" dirty="0" smtClean="0"/>
              <a:t>секс</a:t>
            </a:r>
            <a:r>
              <a:rPr lang="en-US" b="1" dirty="0" smtClean="0"/>
              <a:t>?</a:t>
            </a:r>
            <a:r>
              <a:rPr lang="bg-BG" b="1" dirty="0"/>
              <a:t> </a:t>
            </a:r>
            <a:r>
              <a:rPr lang="en-US" b="1" dirty="0" smtClean="0"/>
              <a:t>…</a:t>
            </a:r>
            <a:endParaRPr lang="en-US" b="1" dirty="0"/>
          </a:p>
          <a:p>
            <a:pPr>
              <a:defRPr/>
            </a:pPr>
            <a:r>
              <a:rPr lang="bg-BG" sz="3200" dirty="0" smtClean="0"/>
              <a:t>Докато </a:t>
            </a:r>
            <a:r>
              <a:rPr lang="bg-BG" sz="3200" dirty="0"/>
              <a:t>сте гледали </a:t>
            </a:r>
            <a:br>
              <a:rPr lang="bg-BG" sz="3200" dirty="0"/>
            </a:br>
            <a:r>
              <a:rPr lang="bg-BG" sz="3200" dirty="0"/>
              <a:t>филм/видео</a:t>
            </a:r>
            <a:endParaRPr lang="en-US" sz="3200" dirty="0"/>
          </a:p>
          <a:p>
            <a:pPr>
              <a:defRPr/>
            </a:pPr>
            <a:r>
              <a:rPr lang="bg-BG" sz="3200" dirty="0" smtClean="0"/>
              <a:t>Когато сте чели книга</a:t>
            </a:r>
            <a:endParaRPr lang="bg-BG" sz="3200" dirty="0"/>
          </a:p>
          <a:p>
            <a:pPr>
              <a:defRPr/>
            </a:pPr>
            <a:r>
              <a:rPr lang="bg-BG" sz="3200" dirty="0" smtClean="0"/>
              <a:t>Или в разговор с някой, </a:t>
            </a:r>
            <a:br>
              <a:rPr lang="bg-BG" sz="3200" dirty="0" smtClean="0"/>
            </a:br>
            <a:r>
              <a:rPr lang="bg-BG" sz="3200" dirty="0" smtClean="0"/>
              <a:t>на когото се доверявате </a:t>
            </a:r>
            <a:endParaRPr lang="en-US" sz="3200" dirty="0"/>
          </a:p>
          <a:p>
            <a:pPr>
              <a:defRPr/>
            </a:pPr>
            <a:r>
              <a:rPr lang="bg-BG" sz="3200" dirty="0" smtClean="0"/>
              <a:t>В училище по време на урок…?</a:t>
            </a:r>
            <a:endParaRPr lang="en-US" sz="3200" dirty="0"/>
          </a:p>
          <a:p>
            <a:pPr>
              <a:defRPr/>
            </a:pPr>
            <a:r>
              <a:rPr lang="bg-BG" sz="3200" dirty="0"/>
              <a:t>Без правилното знание не може да се направят правилните </a:t>
            </a:r>
            <a:r>
              <a:rPr lang="bg-BG" sz="3200" dirty="0" smtClean="0"/>
              <a:t>избори.</a:t>
            </a:r>
            <a:endParaRPr lang="en-US" sz="3200" dirty="0"/>
          </a:p>
          <a:p>
            <a:pPr>
              <a:defRPr/>
            </a:pPr>
            <a:endParaRPr lang="en-US" sz="3200" dirty="0"/>
          </a:p>
          <a:p>
            <a:pPr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b="1" dirty="0"/>
          </a:p>
        </p:txBody>
      </p:sp>
      <p:pic>
        <p:nvPicPr>
          <p:cNvPr id="40963" name="Content Placeholder 3">
            <a:extLst>
              <a:ext uri="{FF2B5EF4-FFF2-40B4-BE49-F238E27FC236}">
                <a16:creationId xmlns="" xmlns:a16="http://schemas.microsoft.com/office/drawing/2014/main" id="{9C92479A-9D3F-476C-AA07-D0841302EF7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7" r="11517"/>
          <a:stretch>
            <a:fillRect/>
          </a:stretch>
        </p:blipFill>
        <p:spPr>
          <a:xfrm>
            <a:off x="6525506" y="2311255"/>
            <a:ext cx="2595683" cy="2908920"/>
          </a:xfrm>
        </p:spPr>
      </p:pic>
    </p:spTree>
    <p:extLst>
      <p:ext uri="{BB962C8B-B14F-4D97-AF65-F5344CB8AC3E}">
        <p14:creationId xmlns:p14="http://schemas.microsoft.com/office/powerpoint/2010/main" val="149092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FC42DC3-20E7-433F-A5AA-00F60091A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 научихте за </a:t>
            </a:r>
            <a:r>
              <a:rPr lang="ru-RU" dirty="0" smtClean="0"/>
              <a:t>секс?</a:t>
            </a:r>
          </a:p>
          <a:p>
            <a:r>
              <a:rPr lang="ru-RU" dirty="0" smtClean="0"/>
              <a:t>Това </a:t>
            </a:r>
            <a:r>
              <a:rPr lang="ru-RU" dirty="0"/>
              <a:t>OK ли беше?</a:t>
            </a:r>
          </a:p>
          <a:p>
            <a:r>
              <a:rPr lang="ru-RU" dirty="0"/>
              <a:t>Как трябва да се повдига и обсъжда тази тема?</a:t>
            </a:r>
          </a:p>
          <a:p>
            <a:r>
              <a:rPr lang="ru-RU" dirty="0"/>
              <a:t>Кой следва да го </a:t>
            </a:r>
            <a:r>
              <a:rPr lang="ru-RU" dirty="0" smtClean="0"/>
              <a:t>повдига</a:t>
            </a:r>
          </a:p>
          <a:p>
            <a:pPr marL="0" indent="0">
              <a:buNone/>
            </a:pPr>
            <a:r>
              <a:rPr lang="ru-RU" dirty="0" smtClean="0"/>
              <a:t>въпроса</a:t>
            </a:r>
            <a:r>
              <a:rPr lang="ru-RU" dirty="0"/>
              <a:t>?</a:t>
            </a:r>
          </a:p>
          <a:p>
            <a:r>
              <a:rPr lang="ru-RU" dirty="0"/>
              <a:t>Кой е най-добрият начин да </a:t>
            </a:r>
            <a:r>
              <a:rPr lang="ru-RU" dirty="0" smtClean="0"/>
              <a:t>се</a:t>
            </a:r>
          </a:p>
          <a:p>
            <a:pPr marL="0" indent="0">
              <a:buNone/>
            </a:pPr>
            <a:r>
              <a:rPr lang="ru-RU" dirty="0" smtClean="0"/>
              <a:t>говори </a:t>
            </a:r>
            <a:r>
              <a:rPr lang="ru-RU" dirty="0"/>
              <a:t>за секс</a:t>
            </a:r>
            <a:r>
              <a:rPr lang="ru-RU" dirty="0" smtClean="0"/>
              <a:t>?</a:t>
            </a:r>
            <a:endParaRPr lang="en-GB" dirty="0"/>
          </a:p>
        </p:txBody>
      </p:sp>
      <p:pic>
        <p:nvPicPr>
          <p:cNvPr id="3074" name="Picture 2" descr="Image result for image person thinking">
            <a:extLst>
              <a:ext uri="{FF2B5EF4-FFF2-40B4-BE49-F238E27FC236}">
                <a16:creationId xmlns="" xmlns:a16="http://schemas.microsoft.com/office/drawing/2014/main" id="{347491B4-686D-415D-9908-65E76FE18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056" y="3501008"/>
            <a:ext cx="2924944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100F016D-5A2A-40B0-AC9E-B1AAC7FC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88640"/>
            <a:ext cx="8820472" cy="1143000"/>
          </a:xfrm>
        </p:spPr>
        <p:txBody>
          <a:bodyPr/>
          <a:lstStyle/>
          <a:p>
            <a:pPr algn="ctr">
              <a:defRPr/>
            </a:pPr>
            <a:r>
              <a:rPr lang="ru-RU" sz="2800" dirty="0">
                <a:solidFill>
                  <a:srgbClr val="FF0000"/>
                </a:solidFill>
              </a:rPr>
              <a:t>Секс / здравно образование и възможности за здравословно сексуално изразяване - бързи </a:t>
            </a:r>
            <a:r>
              <a:rPr lang="ru-RU" sz="2800" dirty="0" smtClean="0">
                <a:solidFill>
                  <a:srgbClr val="FF0000"/>
                </a:solidFill>
              </a:rPr>
              <a:t>въпроси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12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E2A2215-0604-4D60-BB6A-55FD81DDD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/>
          <a:lstStyle/>
          <a:p>
            <a:r>
              <a:rPr lang="bg-BG" sz="4400" dirty="0" smtClean="0">
                <a:solidFill>
                  <a:srgbClr val="FF0000"/>
                </a:solidFill>
              </a:rPr>
              <a:t>Да </a:t>
            </a:r>
            <a:r>
              <a:rPr lang="bg-BG" sz="4400" dirty="0">
                <a:solidFill>
                  <a:srgbClr val="FF0000"/>
                </a:solidFill>
              </a:rPr>
              <a:t>знаем какво означава „лично</a:t>
            </a:r>
            <a:r>
              <a:rPr lang="bg-BG" sz="4400" dirty="0" smtClean="0">
                <a:solidFill>
                  <a:srgbClr val="FF0000"/>
                </a:solidFill>
              </a:rPr>
              <a:t>“</a:t>
            </a:r>
            <a:endParaRPr lang="en-GB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EDBD865-0D69-42AC-A5D4-C73875EFB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537" y="1608237"/>
            <a:ext cx="8229600" cy="4525963"/>
          </a:xfrm>
        </p:spPr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Лично (пространство) </a:t>
            </a:r>
            <a:r>
              <a:rPr lang="bg-BG" dirty="0" smtClean="0"/>
              <a:t>означава </a:t>
            </a:r>
            <a:r>
              <a:rPr lang="en-GB" dirty="0" smtClean="0"/>
              <a:t>– </a:t>
            </a:r>
            <a:r>
              <a:rPr lang="bg-BG" dirty="0"/>
              <a:t>д</a:t>
            </a:r>
            <a:r>
              <a:rPr lang="bg-BG" dirty="0" smtClean="0"/>
              <a:t>а знаете къде можете да правите неща, без да се страхувате, че ще се изложите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bg-BG" dirty="0" smtClean="0"/>
              <a:t>Означава, че </a:t>
            </a:r>
            <a:r>
              <a:rPr lang="bg-BG" dirty="0"/>
              <a:t>половите органи са твоите </a:t>
            </a:r>
            <a:r>
              <a:rPr lang="bg-BG" dirty="0">
                <a:solidFill>
                  <a:srgbClr val="FF0000"/>
                </a:solidFill>
              </a:rPr>
              <a:t>лични</a:t>
            </a:r>
            <a:r>
              <a:rPr lang="bg-BG" dirty="0"/>
              <a:t> части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Да пробваме с пъзела, за да запомним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5122" name="Picture 2" descr="Image result for image blushing">
            <a:extLst>
              <a:ext uri="{FF2B5EF4-FFF2-40B4-BE49-F238E27FC236}">
                <a16:creationId xmlns="" xmlns:a16="http://schemas.microsoft.com/office/drawing/2014/main" id="{A30E26E7-793A-4DE0-8913-6D2194A21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02705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83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F1FB7A42-02DD-4394-92A7-0CE5772E27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5664" y="1484784"/>
            <a:ext cx="4038600" cy="4525963"/>
          </a:xfrm>
        </p:spPr>
        <p:txBody>
          <a:bodyPr/>
          <a:lstStyle/>
          <a:p>
            <a:pPr marL="0" indent="0"/>
            <a:r>
              <a:rPr lang="bg-BG" altLang="en-US" dirty="0" smtClean="0"/>
              <a:t>Имате ключалка в стаята и може да я ползвате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marL="0" indent="0"/>
            <a:r>
              <a:rPr lang="bg-BG" altLang="en-US" dirty="0" smtClean="0"/>
              <a:t>Запазвайте прегръдки само за тези, които обичате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marL="0" indent="0"/>
            <a:r>
              <a:rPr lang="bg-BG" altLang="en-US" dirty="0" smtClean="0"/>
              <a:t>Не се ‚</a:t>
            </a:r>
            <a:r>
              <a:rPr lang="bg-BG" altLang="en-US" dirty="0" err="1" smtClean="0"/>
              <a:t>нахвърляйте‘</a:t>
            </a:r>
            <a:r>
              <a:rPr lang="bg-BG" altLang="en-US" dirty="0" smtClean="0"/>
              <a:t> на гаджето си пред всички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marL="0" indent="0"/>
            <a:r>
              <a:rPr lang="bg-BG" dirty="0" smtClean="0"/>
              <a:t>Пазете половите </a:t>
            </a:r>
            <a:r>
              <a:rPr lang="bg-BG" dirty="0"/>
              <a:t>органи </a:t>
            </a:r>
            <a:r>
              <a:rPr lang="bg-BG" dirty="0" smtClean="0"/>
              <a:t>– те са вашите </a:t>
            </a:r>
            <a:r>
              <a:rPr lang="bg-BG" dirty="0"/>
              <a:t>лични части</a:t>
            </a:r>
            <a:r>
              <a:rPr lang="en-US" altLang="en-US" dirty="0" smtClean="0"/>
              <a:t>!</a:t>
            </a:r>
            <a:endParaRPr lang="en-US" altLang="en-US" dirty="0"/>
          </a:p>
          <a:p>
            <a:pPr marL="0" indent="0">
              <a:buFontTx/>
              <a:buNone/>
            </a:pPr>
            <a:endParaRPr lang="en-US" altLang="en-US" b="1" dirty="0"/>
          </a:p>
        </p:txBody>
      </p:sp>
      <p:pic>
        <p:nvPicPr>
          <p:cNvPr id="43011" name="Content Placeholder 8">
            <a:extLst>
              <a:ext uri="{FF2B5EF4-FFF2-40B4-BE49-F238E27FC236}">
                <a16:creationId xmlns="" xmlns:a16="http://schemas.microsoft.com/office/drawing/2014/main" id="{BFEFF872-E85F-4B52-A5D2-EA23E98F6F6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" r="2618"/>
          <a:stretch>
            <a:fillRect/>
          </a:stretch>
        </p:blipFill>
        <p:spPr>
          <a:xfrm>
            <a:off x="6728008" y="3912600"/>
            <a:ext cx="2248643" cy="2520000"/>
          </a:xfr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4E2A2215-0604-4D60-BB6A-55FD81DDD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/>
          <a:lstStyle/>
          <a:p>
            <a:r>
              <a:rPr lang="bg-BG" sz="4400" dirty="0" smtClean="0">
                <a:solidFill>
                  <a:srgbClr val="FF0000"/>
                </a:solidFill>
              </a:rPr>
              <a:t>Да </a:t>
            </a:r>
            <a:r>
              <a:rPr lang="bg-BG" sz="4400" dirty="0">
                <a:solidFill>
                  <a:srgbClr val="FF0000"/>
                </a:solidFill>
              </a:rPr>
              <a:t>знаем какво означава „лично</a:t>
            </a:r>
            <a:r>
              <a:rPr lang="bg-BG" sz="4400" dirty="0" smtClean="0">
                <a:solidFill>
                  <a:srgbClr val="FF0000"/>
                </a:solidFill>
              </a:rPr>
              <a:t>“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7" name="Content Placeholder 3" descr="privat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4" r="5384"/>
          <a:stretch>
            <a:fillRect/>
          </a:stretch>
        </p:blipFill>
        <p:spPr>
          <a:xfrm>
            <a:off x="4800600" y="1752600"/>
            <a:ext cx="2248643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80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Да остане лично</a:t>
            </a:r>
            <a:r>
              <a:rPr lang="en-US" sz="6000" dirty="0" smtClean="0">
                <a:solidFill>
                  <a:srgbClr val="FF0000"/>
                </a:solidFill>
              </a:rPr>
              <a:t>?</a:t>
            </a:r>
            <a:r>
              <a:rPr lang="en-US" sz="6000" dirty="0">
                <a:solidFill>
                  <a:srgbClr val="FF0000"/>
                </a:solidFill>
              </a:rPr>
              <a:t/>
            </a:r>
            <a:br>
              <a:rPr lang="en-US" sz="6000" dirty="0">
                <a:solidFill>
                  <a:srgbClr val="FF0000"/>
                </a:solidFill>
              </a:rPr>
            </a:br>
            <a:r>
              <a:rPr lang="bg-BG" sz="1600" b="1" dirty="0" smtClean="0">
                <a:solidFill>
                  <a:srgbClr val="FF0000"/>
                </a:solidFill>
              </a:rPr>
              <a:t>Филм</a:t>
            </a:r>
            <a:r>
              <a:rPr lang="bg-BG" sz="1800" dirty="0" smtClean="0">
                <a:solidFill>
                  <a:srgbClr val="FF0000"/>
                </a:solidFill>
              </a:rPr>
              <a:t> </a:t>
            </a:r>
            <a:r>
              <a:rPr lang="en-US" sz="1600" dirty="0" smtClean="0">
                <a:solidFill>
                  <a:srgbClr val="FF0000"/>
                </a:solidFill>
              </a:rPr>
              <a:t>https</a:t>
            </a:r>
            <a:r>
              <a:rPr lang="en-US" sz="1600" dirty="0">
                <a:solidFill>
                  <a:srgbClr val="FF0000"/>
                </a:solidFill>
              </a:rPr>
              <a:t>://www.nspcc.org.uk/preventing-abuse/child-abuse-and-neglect/online-abuse/</a:t>
            </a:r>
            <a:br>
              <a:rPr lang="en-US" sz="1600" dirty="0">
                <a:solidFill>
                  <a:srgbClr val="FF0000"/>
                </a:solidFill>
              </a:rPr>
            </a:br>
            <a:r>
              <a:rPr lang="bg-BG" sz="1600" dirty="0" smtClean="0">
                <a:solidFill>
                  <a:srgbClr val="FF0000"/>
                </a:solidFill>
              </a:rPr>
              <a:t>или: </a:t>
            </a:r>
            <a:r>
              <a:rPr lang="en-US" sz="1600" dirty="0" smtClean="0">
                <a:solidFill>
                  <a:srgbClr val="FF0000"/>
                </a:solidFill>
              </a:rPr>
              <a:t>https</a:t>
            </a:r>
            <a:r>
              <a:rPr lang="en-US" sz="1600" dirty="0">
                <a:solidFill>
                  <a:srgbClr val="FF0000"/>
                </a:solidFill>
              </a:rPr>
              <a:t>://</a:t>
            </a:r>
            <a:r>
              <a:rPr lang="en-US" sz="1600" dirty="0" smtClean="0">
                <a:solidFill>
                  <a:srgbClr val="FF0000"/>
                </a:solidFill>
              </a:rPr>
              <a:t>www.youtube.com/watch?v=z1n9Jly3CQ8</a:t>
            </a:r>
            <a:endParaRPr lang="en-US" sz="6000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Screen Shot 2017-09-21 at 12.55.22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11642"/>
          <a:stretch>
            <a:fillRect/>
          </a:stretch>
        </p:blipFill>
        <p:spPr>
          <a:xfrm>
            <a:off x="1115616" y="1844824"/>
            <a:ext cx="6851104" cy="3767843"/>
          </a:xfrm>
        </p:spPr>
      </p:pic>
    </p:spTree>
    <p:extLst>
      <p:ext uri="{BB962C8B-B14F-4D97-AF65-F5344CB8AC3E}">
        <p14:creationId xmlns:p14="http://schemas.microsoft.com/office/powerpoint/2010/main" val="346770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Алекс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400" dirty="0"/>
              <a:t>Къде направи грешка</a:t>
            </a:r>
            <a:r>
              <a:rPr lang="en-US" sz="4400" dirty="0"/>
              <a:t>?   </a:t>
            </a:r>
          </a:p>
          <a:p>
            <a:pPr marL="0" indent="0">
              <a:buNone/>
            </a:pPr>
            <a:endParaRPr lang="en-US" sz="4400" dirty="0"/>
          </a:p>
          <a:p>
            <a:r>
              <a:rPr lang="bg-BG" sz="4400" dirty="0"/>
              <a:t>Какво трябваше да направи</a:t>
            </a:r>
            <a:r>
              <a:rPr lang="en-US" sz="4400" dirty="0"/>
              <a:t>?</a:t>
            </a:r>
          </a:p>
        </p:txBody>
      </p:sp>
      <p:pic>
        <p:nvPicPr>
          <p:cNvPr id="6" name="Content Placeholder 5" descr="Screen Shot 2017-09-27 at 13.45.28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" r="5277"/>
          <a:stretch>
            <a:fillRect/>
          </a:stretch>
        </p:blipFill>
        <p:spPr>
          <a:xfrm>
            <a:off x="5508104" y="3861048"/>
            <a:ext cx="2130940" cy="1872208"/>
          </a:xfrm>
        </p:spPr>
      </p:pic>
      <p:pic>
        <p:nvPicPr>
          <p:cNvPr id="7" name="Picture 6" descr="Screen Shot 2017-09-27 at 13.47.5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84784"/>
            <a:ext cx="2108311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60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 smtClean="0"/>
              <a:t>Филм </a:t>
            </a:r>
            <a:r>
              <a:rPr lang="bg-BG" sz="3200" b="1" dirty="0" smtClean="0"/>
              <a:t>Гащодракон, Панталонтропос</a:t>
            </a:r>
            <a:r>
              <a:rPr lang="bg-BG" b="1" dirty="0" smtClean="0"/>
              <a:t/>
            </a:r>
            <a:br>
              <a:rPr lang="bg-BG" b="1" dirty="0" smtClean="0"/>
            </a:br>
            <a:r>
              <a:rPr lang="de-DE" sz="2000" dirty="0" smtClean="0"/>
              <a:t>www.nspcc.org.uk/pants</a:t>
            </a:r>
            <a:endParaRPr lang="de-DE" sz="5400" dirty="0"/>
          </a:p>
        </p:txBody>
      </p:sp>
      <p:pic>
        <p:nvPicPr>
          <p:cNvPr id="3" name="Inhaltsplatzhalt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83822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 – половите органи са твоите лични части, и </a:t>
            </a:r>
            <a:r>
              <a:rPr lang="ru-RU" dirty="0" smtClean="0"/>
              <a:t>те </a:t>
            </a:r>
            <a:r>
              <a:rPr lang="ru-RU" dirty="0"/>
              <a:t>са лични!</a:t>
            </a:r>
          </a:p>
          <a:p>
            <a:r>
              <a:rPr lang="ru-RU" dirty="0"/>
              <a:t>о – откажи твърдо, ако някой иска да ги види/ ако някой те смущава</a:t>
            </a:r>
          </a:p>
          <a:p>
            <a:r>
              <a:rPr lang="ru-RU" dirty="0"/>
              <a:t>г – говори с някого, на когото имаш доверие / говори силно, някой може да помогне </a:t>
            </a:r>
          </a:p>
          <a:p>
            <a:r>
              <a:rPr lang="ru-RU" dirty="0"/>
              <a:t>а – „аз принадлежа на себе си!“</a:t>
            </a:r>
          </a:p>
          <a:p>
            <a:r>
              <a:rPr lang="ru-RU" dirty="0"/>
              <a:t>щ -  щом нещо те разстройва, сподели го / щастие не значи да правиш нещо, с което не си съгласен </a:t>
            </a:r>
          </a:p>
          <a:p>
            <a:r>
              <a:rPr lang="ru-RU" dirty="0"/>
              <a:t>и – извикай, някой може да </a:t>
            </a:r>
            <a:r>
              <a:rPr lang="ru-RU" dirty="0" smtClean="0"/>
              <a:t>помогне</a:t>
            </a:r>
            <a:endParaRPr lang="de-DE" dirty="0"/>
          </a:p>
        </p:txBody>
      </p:sp>
      <p:pic>
        <p:nvPicPr>
          <p:cNvPr id="7169" name="Grafik 20" descr="IMG_01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1" y="0"/>
            <a:ext cx="1921695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40544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41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069975"/>
            <a:ext cx="9070975" cy="471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50460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 </a:t>
            </a:r>
            <a:r>
              <a:rPr lang="ru-RU" dirty="0"/>
              <a:t>– половите органи са твоите лични части, и те са лични! </a:t>
            </a:r>
          </a:p>
          <a:p>
            <a:r>
              <a:rPr lang="ru-RU" dirty="0"/>
              <a:t>A – ако някой те смущава, кажи му „не“!</a:t>
            </a:r>
          </a:p>
          <a:p>
            <a:r>
              <a:rPr lang="ru-RU" dirty="0"/>
              <a:t>Н – „не“ значи „не“</a:t>
            </a:r>
          </a:p>
          <a:p>
            <a:r>
              <a:rPr lang="ru-RU" dirty="0"/>
              <a:t>T – твоето тяло е само твое /тайните, които те разстройват, трябва да се споделят</a:t>
            </a:r>
          </a:p>
          <a:p>
            <a:r>
              <a:rPr lang="ru-RU" dirty="0"/>
              <a:t>А – аз принадлежа на себе си</a:t>
            </a:r>
          </a:p>
          <a:p>
            <a:r>
              <a:rPr lang="ru-RU" dirty="0"/>
              <a:t>Л – личните части са само за лично ползване</a:t>
            </a:r>
          </a:p>
          <a:p>
            <a:r>
              <a:rPr lang="ru-RU" dirty="0"/>
              <a:t>О – обади се веднага </a:t>
            </a:r>
          </a:p>
          <a:p>
            <a:r>
              <a:rPr lang="ru-RU" dirty="0"/>
              <a:t>Н – на някого, на когото се доверяваш</a:t>
            </a:r>
          </a:p>
          <a:p>
            <a:endParaRPr lang="de-DE" dirty="0"/>
          </a:p>
        </p:txBody>
      </p:sp>
      <p:pic>
        <p:nvPicPr>
          <p:cNvPr id="7170" name="Grafik 19" descr="IMG_01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0"/>
            <a:ext cx="192169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40544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9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Интервю с Тоби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 smtClean="0"/>
              <a:t>Видео</a:t>
            </a:r>
          </a:p>
          <a:p>
            <a:pPr marL="0" indent="0">
              <a:buNone/>
            </a:pPr>
            <a:r>
              <a:rPr lang="en-GB" u="sng" dirty="0">
                <a:hlinkClick r:id="rId2"/>
              </a:rPr>
              <a:t>https</a:t>
            </a:r>
            <a:r>
              <a:rPr lang="bg-BG" u="sng" dirty="0">
                <a:hlinkClick r:id="rId2"/>
              </a:rPr>
              <a:t>://</a:t>
            </a:r>
            <a:r>
              <a:rPr lang="en-GB" u="sng" dirty="0">
                <a:hlinkClick r:id="rId2"/>
              </a:rPr>
              <a:t>www</a:t>
            </a:r>
            <a:r>
              <a:rPr lang="bg-BG" u="sng" dirty="0">
                <a:hlinkClick r:id="rId2"/>
              </a:rPr>
              <a:t>.</a:t>
            </a:r>
            <a:r>
              <a:rPr lang="en-GB" u="sng" dirty="0" err="1">
                <a:hlinkClick r:id="rId2"/>
              </a:rPr>
              <a:t>youtube</a:t>
            </a:r>
            <a:r>
              <a:rPr lang="bg-BG" u="sng" dirty="0">
                <a:hlinkClick r:id="rId2"/>
              </a:rPr>
              <a:t>.</a:t>
            </a:r>
            <a:r>
              <a:rPr lang="en-GB" u="sng" dirty="0">
                <a:hlinkClick r:id="rId2"/>
              </a:rPr>
              <a:t>com</a:t>
            </a:r>
            <a:r>
              <a:rPr lang="bg-BG" u="sng" dirty="0">
                <a:hlinkClick r:id="rId2"/>
              </a:rPr>
              <a:t>/</a:t>
            </a:r>
            <a:r>
              <a:rPr lang="en-GB" u="sng" dirty="0">
                <a:hlinkClick r:id="rId2"/>
              </a:rPr>
              <a:t>watch</a:t>
            </a:r>
            <a:r>
              <a:rPr lang="bg-BG" u="sng" dirty="0">
                <a:hlinkClick r:id="rId2"/>
              </a:rPr>
              <a:t>?</a:t>
            </a:r>
            <a:r>
              <a:rPr lang="en-GB" u="sng" dirty="0">
                <a:hlinkClick r:id="rId2"/>
              </a:rPr>
              <a:t>v</a:t>
            </a:r>
            <a:r>
              <a:rPr lang="bg-BG" u="sng" dirty="0">
                <a:hlinkClick r:id="rId2"/>
              </a:rPr>
              <a:t>=</a:t>
            </a:r>
            <a:r>
              <a:rPr lang="en-GB" u="sng" dirty="0" err="1">
                <a:hlinkClick r:id="rId2"/>
              </a:rPr>
              <a:t>Yh</a:t>
            </a:r>
            <a:r>
              <a:rPr lang="bg-BG" u="sng" dirty="0">
                <a:hlinkClick r:id="rId2"/>
              </a:rPr>
              <a:t>7</a:t>
            </a:r>
            <a:r>
              <a:rPr lang="en-GB" u="sng" dirty="0" err="1">
                <a:hlinkClick r:id="rId2"/>
              </a:rPr>
              <a:t>UOl</a:t>
            </a:r>
            <a:r>
              <a:rPr lang="bg-BG" u="sng" dirty="0">
                <a:hlinkClick r:id="rId2"/>
              </a:rPr>
              <a:t>2</a:t>
            </a:r>
            <a:r>
              <a:rPr lang="en-GB" u="sng" dirty="0" err="1">
                <a:hlinkClick r:id="rId2"/>
              </a:rPr>
              <a:t>pB</a:t>
            </a:r>
            <a:r>
              <a:rPr lang="bg-BG" u="sng" dirty="0">
                <a:hlinkClick r:id="rId2"/>
              </a:rPr>
              <a:t>04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2944095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E2CEDA-844E-41AC-8ECF-20577174C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Как работи </a:t>
            </a:r>
            <a:r>
              <a:rPr lang="bg-BG" b="1" i="1" dirty="0" smtClean="0">
                <a:solidFill>
                  <a:srgbClr val="FF0000"/>
                </a:solidFill>
              </a:rPr>
              <a:t>Кръгът на сигурност?</a:t>
            </a:r>
            <a:endParaRPr lang="en-GB" b="1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434E6A9-63BF-4044-914D-6A3FC5D02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ru-RU" dirty="0"/>
              <a:t>Кръгът на безопасността (интервю peer mentors, Англия)</a:t>
            </a:r>
            <a:endParaRPr lang="bg-BG" dirty="0" smtClean="0"/>
          </a:p>
          <a:p>
            <a:endParaRPr lang="bg-BG" dirty="0"/>
          </a:p>
          <a:p>
            <a:r>
              <a:rPr lang="bg-BG" dirty="0" smtClean="0"/>
              <a:t>Нека послушаме историите и разберем как работи </a:t>
            </a:r>
            <a:r>
              <a:rPr lang="bg-BG" i="1" dirty="0" smtClean="0"/>
              <a:t>Кръгът на сигурност?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0329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8" t="6154" r="20240" b="6100"/>
          <a:stretch/>
        </p:blipFill>
        <p:spPr>
          <a:xfrm>
            <a:off x="14242" y="17766"/>
            <a:ext cx="8064384" cy="4443958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4EF3CD28-3DA3-471B-86F7-E2ED35094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ABCFDDB9-7402-49D6-AEF6-B91E98853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4559152"/>
            <a:ext cx="719780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</a:t>
            </a:r>
            <a:r>
              <a:rPr kumimoji="0" lang="bg-BG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са приятелки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двете са на 17 години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Посещават университе</a:t>
            </a: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 и в момента учат </a:t>
            </a:r>
            <a:b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в курс „Преминаване от юношество в зряла възраст“. </a:t>
            </a:r>
            <a:b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за двете четенето и писането са малко трудни.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51F0948-AAED-400A-B173-0DAEAC8A2769}"/>
              </a:ext>
            </a:extLst>
          </p:cNvPr>
          <p:cNvSpPr/>
          <p:nvPr/>
        </p:nvSpPr>
        <p:spPr>
          <a:xfrm>
            <a:off x="107504" y="5589240"/>
            <a:ext cx="74888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altLang="en-US" sz="1600" dirty="0" err="1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altLang="en-US" sz="1600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</a:t>
            </a:r>
            <a:r>
              <a:rPr lang="bg-BG" altLang="en-US" sz="1600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виждат приятелката си Луиз</a:t>
            </a:r>
            <a:r>
              <a:rPr lang="en-GB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Тя върви към тях с гаджето си </a:t>
            </a:r>
            <a:r>
              <a:rPr lang="bg-BG" sz="1600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endParaRPr lang="en-GB" sz="1600" dirty="0"/>
          </a:p>
        </p:txBody>
      </p:sp>
      <p:sp>
        <p:nvSpPr>
          <p:cNvPr id="7" name="Облаковидно изнесено означение 6"/>
          <p:cNvSpPr/>
          <p:nvPr/>
        </p:nvSpPr>
        <p:spPr>
          <a:xfrm rot="217200">
            <a:off x="3569033" y="79693"/>
            <a:ext cx="2558999" cy="1095006"/>
          </a:xfrm>
          <a:prstGeom prst="cloudCallout">
            <a:avLst>
              <a:gd name="adj1" fmla="val -13577"/>
              <a:gd name="adj2" fmla="val 8065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Текстово поле 7"/>
          <p:cNvSpPr txBox="1"/>
          <p:nvPr/>
        </p:nvSpPr>
        <p:spPr>
          <a:xfrm>
            <a:off x="3851920" y="260648"/>
            <a:ext cx="2308128" cy="685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Еех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ще ми се да имам гадже…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91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 preferRelativeResize="0"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4" t="6129" r="20499" b="6942"/>
          <a:stretch/>
        </p:blipFill>
        <p:spPr>
          <a:xfrm>
            <a:off x="0" y="-99392"/>
            <a:ext cx="8532440" cy="5184576"/>
          </a:xfr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C0B7E950-8AB6-46F1-82C1-A4198F5839BA}"/>
              </a:ext>
            </a:extLst>
          </p:cNvPr>
          <p:cNvSpPr/>
          <p:nvPr/>
        </p:nvSpPr>
        <p:spPr>
          <a:xfrm>
            <a:off x="0" y="5229200"/>
            <a:ext cx="6444208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Луиз им казва, че отиват в къщата на </a:t>
            </a:r>
            <a:r>
              <a:rPr lang="bg-BG" sz="1600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им намига. </a:t>
            </a:r>
            <a:b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изглежда много щастлива. </a:t>
            </a:r>
            <a:endParaRPr lang="en-GB" sz="16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6949A5C6-F499-4249-9D41-35A0D54B200C}"/>
              </a:ext>
            </a:extLst>
          </p:cNvPr>
          <p:cNvSpPr txBox="1"/>
          <p:nvPr/>
        </p:nvSpPr>
        <p:spPr>
          <a:xfrm>
            <a:off x="467544" y="6035449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Добър сексуален живот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55488" y="729570"/>
            <a:ext cx="3148360" cy="1440160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127496" y="1126484"/>
            <a:ext cx="3148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Отиваме у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!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сме малко насаме!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99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 preferRelativeResize="0"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4" t="5763" r="19669" b="5583"/>
          <a:stretch/>
        </p:blipFill>
        <p:spPr>
          <a:xfrm>
            <a:off x="0" y="-43031"/>
            <a:ext cx="8208400" cy="4227934"/>
          </a:xfr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2061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2051720" y="4581128"/>
            <a:ext cx="6120680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Би било супер ако и аз си имам някой, с който да правим готини и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секси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 неща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за секса  от училище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и за Кръга на сигурност.‘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ECF172E-FC0F-4957-9868-18270D56BE0E}"/>
              </a:ext>
            </a:extLst>
          </p:cNvPr>
          <p:cNvSpPr txBox="1"/>
          <p:nvPr/>
        </p:nvSpPr>
        <p:spPr>
          <a:xfrm>
            <a:off x="539552" y="5949280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Добро секс образование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6" name="Облаковидно изнесено означение 5"/>
          <p:cNvSpPr/>
          <p:nvPr/>
        </p:nvSpPr>
        <p:spPr>
          <a:xfrm rot="217200">
            <a:off x="471611" y="-12012"/>
            <a:ext cx="5117999" cy="2190013"/>
          </a:xfrm>
          <a:prstGeom prst="cloudCallout">
            <a:avLst>
              <a:gd name="adj1" fmla="val 24081"/>
              <a:gd name="adj2" fmla="val 756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1259632" y="332657"/>
            <a:ext cx="4104455" cy="1574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Би било супер ако и аз си имам някой, с който да правим готини и </a:t>
            </a:r>
            <a:r>
              <a:rPr lang="bg-BG" dirty="0" err="1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секси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неща</a:t>
            </a:r>
            <a:r>
              <a:rPr lang="en-GB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за секса  от училище</a:t>
            </a:r>
            <a:r>
              <a:rPr lang="en-GB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и за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Кръга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на сигурност.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23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 preferRelativeResize="0"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7" t="6258" r="19825" b="5476"/>
          <a:stretch/>
        </p:blipFill>
        <p:spPr>
          <a:xfrm>
            <a:off x="0" y="26593"/>
            <a:ext cx="8244408" cy="4371950"/>
          </a:xfrm>
        </p:spPr>
      </p:pic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2111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2051720" y="4581128"/>
            <a:ext cx="6120680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Чудя се какво ли ще правят – още не разбирам много-много за секса. Виждала съм по телевизията, но никой не говори с мен за това…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Чудя се дали ще правят секс? Ще ми се да знам повече, но мама казва никога да не съм сама с момче.‘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Облаковидно изнесено означение 6"/>
          <p:cNvSpPr/>
          <p:nvPr/>
        </p:nvSpPr>
        <p:spPr>
          <a:xfrm rot="217200">
            <a:off x="2990370" y="-12013"/>
            <a:ext cx="5117999" cy="2190013"/>
          </a:xfrm>
          <a:prstGeom prst="cloudCallout">
            <a:avLst>
              <a:gd name="adj1" fmla="val -13577"/>
              <a:gd name="adj2" fmla="val 8065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Текстово поле 7"/>
          <p:cNvSpPr txBox="1"/>
          <p:nvPr/>
        </p:nvSpPr>
        <p:spPr>
          <a:xfrm>
            <a:off x="3707904" y="479573"/>
            <a:ext cx="4124776" cy="1277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Чудя се дали ще правят секс?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ми се да знам повече, но мама казва никога да не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съм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сама с момче.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78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8" t="6561" r="19931" b="5034"/>
          <a:stretch/>
        </p:blipFill>
        <p:spPr>
          <a:xfrm>
            <a:off x="0" y="0"/>
            <a:ext cx="8172400" cy="43651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0811853-EB07-45BC-81B7-1FF53739F8E7}"/>
              </a:ext>
            </a:extLst>
          </p:cNvPr>
          <p:cNvSpPr txBox="1"/>
          <p:nvPr/>
        </p:nvSpPr>
        <p:spPr>
          <a:xfrm>
            <a:off x="395536" y="6155277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Да знаем какво означава „лично“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2061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2051720" y="4581128"/>
            <a:ext cx="6120680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Те ще имат шанса да са заедно насаме без някой да ги притеснява. Познават се добре и си имат доверие. Излизат заедно от много време и изглеждат щастливи. Да са заедно насаме е наистина готино.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Облаковидно изнесено означение 6"/>
          <p:cNvSpPr/>
          <p:nvPr/>
        </p:nvSpPr>
        <p:spPr>
          <a:xfrm rot="217200">
            <a:off x="471612" y="-12012"/>
            <a:ext cx="5117999" cy="2190013"/>
          </a:xfrm>
          <a:prstGeom prst="cloudCallout">
            <a:avLst>
              <a:gd name="adj1" fmla="val 24081"/>
              <a:gd name="adj2" fmla="val 756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Текстово поле 7"/>
          <p:cNvSpPr txBox="1"/>
          <p:nvPr/>
        </p:nvSpPr>
        <p:spPr>
          <a:xfrm>
            <a:off x="1138395" y="415628"/>
            <a:ext cx="4175527" cy="981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Излизат заедно от много време и изглеждат щастливи.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Да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са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си насаме е готино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86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3" t="6376" r="20358" b="5879"/>
          <a:stretch/>
        </p:blipFill>
        <p:spPr>
          <a:xfrm>
            <a:off x="0" y="0"/>
            <a:ext cx="8294030" cy="457373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43FEDB7-0DF2-40D0-80C5-6E159AF78E7D}"/>
              </a:ext>
            </a:extLst>
          </p:cNvPr>
          <p:cNvSpPr/>
          <p:nvPr/>
        </p:nvSpPr>
        <p:spPr>
          <a:xfrm>
            <a:off x="179512" y="4653136"/>
            <a:ext cx="17556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мисли: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1BF1FC3-8D7E-43A6-A5DF-6C986A81F59E}"/>
              </a:ext>
            </a:extLst>
          </p:cNvPr>
          <p:cNvSpPr/>
          <p:nvPr/>
        </p:nvSpPr>
        <p:spPr>
          <a:xfrm>
            <a:off x="1813310" y="4653136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Аз не трябва да съм сама с момче, така че никога няма да можем да отидем някъде насаме.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Объркана съм – сексът ме плаши, но понякога все пак ми се ще да опитам. 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D7AC6CDD-1FCE-4A60-A376-4811F7F5F56C}"/>
              </a:ext>
            </a:extLst>
          </p:cNvPr>
          <p:cNvSpPr/>
          <p:nvPr/>
        </p:nvSpPr>
        <p:spPr>
          <a:xfrm>
            <a:off x="1835696" y="5879013"/>
            <a:ext cx="7087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Мама казва, че целуването на публично място е противно!</a:t>
            </a:r>
          </a:p>
          <a:p>
            <a:r>
              <a:rPr lang="bg-BG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Но ако не мога да съм насаме с момче, какво да правя?</a:t>
            </a:r>
            <a:endParaRPr lang="en-GB" dirty="0"/>
          </a:p>
        </p:txBody>
      </p:sp>
      <p:sp>
        <p:nvSpPr>
          <p:cNvPr id="6" name="Облаковидно изнесено означение 5"/>
          <p:cNvSpPr/>
          <p:nvPr/>
        </p:nvSpPr>
        <p:spPr>
          <a:xfrm rot="217200">
            <a:off x="3267879" y="59995"/>
            <a:ext cx="5117999" cy="2190013"/>
          </a:xfrm>
          <a:prstGeom prst="cloudCallout">
            <a:avLst>
              <a:gd name="adj1" fmla="val -19953"/>
              <a:gd name="adj2" fmla="val 839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3814524" y="551581"/>
            <a:ext cx="4295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Мама казва, че целуването на публично място е противно!</a:t>
            </a:r>
          </a:p>
          <a:p>
            <a:r>
              <a:rPr lang="bg-BG" dirty="0">
                <a:latin typeface="Century Gothic" panose="020B0502020202020204" pitchFamily="34" charset="0"/>
                <a:cs typeface="Times New Roman" panose="02020603050405020304" pitchFamily="18" charset="0"/>
              </a:rPr>
              <a:t>Но ако не мога да съм насаме с момче, какво да правя?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132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6" t="6388" r="20052" b="5555"/>
          <a:stretch/>
        </p:blipFill>
        <p:spPr>
          <a:xfrm>
            <a:off x="2424" y="0"/>
            <a:ext cx="8530016" cy="4581128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1574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казва: </a:t>
            </a:r>
            <a:endParaRPr lang="en-GB" dirty="0"/>
          </a:p>
        </p:txBody>
      </p:sp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547664" y="4581128"/>
            <a:ext cx="6120680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Те ми изглеждат толкова щастливи. Дали ще се оженят някой ден?‘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2987824" y="332656"/>
            <a:ext cx="4248472" cy="1440160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3433976" y="552167"/>
            <a:ext cx="4162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Те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ми изглеждат толкова щастливи. Дали ще се оженят някой ден?</a:t>
            </a:r>
          </a:p>
        </p:txBody>
      </p:sp>
    </p:spTree>
    <p:extLst>
      <p:ext uri="{BB962C8B-B14F-4D97-AF65-F5344CB8AC3E}">
        <p14:creationId xmlns:p14="http://schemas.microsoft.com/office/powerpoint/2010/main" val="25826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8" t="6250" r="20053" b="5833"/>
          <a:stretch/>
        </p:blipFill>
        <p:spPr>
          <a:xfrm>
            <a:off x="0" y="0"/>
            <a:ext cx="8316416" cy="44371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9C916B9-5893-461A-B7E7-E542FC8EDBBF}"/>
              </a:ext>
            </a:extLst>
          </p:cNvPr>
          <p:cNvSpPr txBox="1"/>
          <p:nvPr/>
        </p:nvSpPr>
        <p:spPr>
          <a:xfrm>
            <a:off x="683568" y="6362164"/>
            <a:ext cx="4739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Да знаете какви са правата ви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437112"/>
            <a:ext cx="1624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казва: </a:t>
            </a:r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691680" y="4437112"/>
            <a:ext cx="691276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Татко каза, че не мога да се оженя, понеже съм СОП.‘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912512"/>
            <a:ext cx="1705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мисли: </a:t>
            </a:r>
            <a:endParaRPr lang="en-GB" dirty="0"/>
          </a:p>
        </p:txBody>
      </p:sp>
      <p:sp>
        <p:nvSpPr>
          <p:cNvPr id="8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691680" y="4912512"/>
            <a:ext cx="6624736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Знам, че това не може да е вярно. Хората с увреждания имат същите права да са щастливи,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както всички останали.‘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5920624"/>
            <a:ext cx="17556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мисли: </a:t>
            </a:r>
            <a:endParaRPr lang="en-GB" dirty="0"/>
          </a:p>
        </p:txBody>
      </p:sp>
      <p:sp>
        <p:nvSpPr>
          <p:cNvPr id="10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691680" y="5920624"/>
            <a:ext cx="727280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Просто някой ще ме поиска за гадже, без да се женим.‘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Овално изнесено означение 10"/>
          <p:cNvSpPr/>
          <p:nvPr/>
        </p:nvSpPr>
        <p:spPr>
          <a:xfrm>
            <a:off x="611560" y="260648"/>
            <a:ext cx="4216786" cy="1305002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12" name="Текстово поле 11"/>
          <p:cNvSpPr txBox="1"/>
          <p:nvPr/>
        </p:nvSpPr>
        <p:spPr>
          <a:xfrm>
            <a:off x="865542" y="550421"/>
            <a:ext cx="3562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Татко каза, че не мога да се оженя, понеже съм СОП.</a:t>
            </a:r>
          </a:p>
        </p:txBody>
      </p:sp>
    </p:spTree>
    <p:extLst>
      <p:ext uri="{BB962C8B-B14F-4D97-AF65-F5344CB8AC3E}">
        <p14:creationId xmlns:p14="http://schemas.microsoft.com/office/powerpoint/2010/main" val="373298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9" t="5971" r="19758" b="5279"/>
          <a:stretch/>
        </p:blipFill>
        <p:spPr>
          <a:xfrm>
            <a:off x="-9016" y="0"/>
            <a:ext cx="7965392" cy="465313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D473A05B-7993-40A4-80FF-4095710E87B3}"/>
              </a:ext>
            </a:extLst>
          </p:cNvPr>
          <p:cNvSpPr/>
          <p:nvPr/>
        </p:nvSpPr>
        <p:spPr>
          <a:xfrm>
            <a:off x="276634" y="4748447"/>
            <a:ext cx="394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Двама мъже седят и пушат вън.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BE71FFC-6280-4178-8761-76A01B23131A}"/>
              </a:ext>
            </a:extLst>
          </p:cNvPr>
          <p:cNvSpPr/>
          <p:nvPr/>
        </p:nvSpPr>
        <p:spPr>
          <a:xfrm>
            <a:off x="269172" y="5117779"/>
            <a:ext cx="67671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Единият подвиква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изглеждаш супер, искаш ли фас?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2FCB35B-A375-4701-A6BA-4ED47C71E631}"/>
              </a:ext>
            </a:extLst>
          </p:cNvPr>
          <p:cNvSpPr/>
          <p:nvPr/>
        </p:nvSpPr>
        <p:spPr>
          <a:xfrm>
            <a:off x="269172" y="5767088"/>
            <a:ext cx="91273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не харесва как изглежда – много по-възрастен е от нея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Той познава чичо ѝ. Тя не иска той да ѝ подвиква, отговаря му „Не, благодаря.“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C4EFE86-DF4A-48F9-82A9-C83D270E5DAC}"/>
              </a:ext>
            </a:extLst>
          </p:cNvPr>
          <p:cNvSpPr txBox="1"/>
          <p:nvPr/>
        </p:nvSpPr>
        <p:spPr>
          <a:xfrm>
            <a:off x="1403648" y="632409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Да можем да кажем ‚НЕ‘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8" name="Овално изнесено означение 7"/>
          <p:cNvSpPr/>
          <p:nvPr/>
        </p:nvSpPr>
        <p:spPr>
          <a:xfrm>
            <a:off x="4432914" y="1268760"/>
            <a:ext cx="3235430" cy="1276692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9" name="Текстово поле 8"/>
          <p:cNvSpPr txBox="1"/>
          <p:nvPr/>
        </p:nvSpPr>
        <p:spPr>
          <a:xfrm>
            <a:off x="4655209" y="1650432"/>
            <a:ext cx="3281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искаш ли фас?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Овално изнесено означение 9"/>
          <p:cNvSpPr/>
          <p:nvPr/>
        </p:nvSpPr>
        <p:spPr>
          <a:xfrm>
            <a:off x="827584" y="1112808"/>
            <a:ext cx="2215730" cy="1020048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11" name="Текстово поле 10"/>
          <p:cNvSpPr txBox="1"/>
          <p:nvPr/>
        </p:nvSpPr>
        <p:spPr>
          <a:xfrm>
            <a:off x="1043608" y="1465766"/>
            <a:ext cx="2246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Не, благодаря.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96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6111" r="20446" b="6528"/>
          <a:stretch/>
        </p:blipFill>
        <p:spPr>
          <a:xfrm>
            <a:off x="13370" y="0"/>
            <a:ext cx="7943005" cy="436510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148E2BA-49A8-4B83-8858-5B3918CDDA9E}"/>
              </a:ext>
            </a:extLst>
          </p:cNvPr>
          <p:cNvSpPr/>
          <p:nvPr/>
        </p:nvSpPr>
        <p:spPr>
          <a:xfrm>
            <a:off x="107504" y="4365104"/>
            <a:ext cx="6552728" cy="1064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Другият мъж подвиква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Хей,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изглеждаш супер. Да то взема ли нещо от сладкарницата?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знае, че той е работил с баща ѝ. </a:t>
            </a:r>
            <a:endParaRPr lang="en-GB" dirty="0"/>
          </a:p>
        </p:txBody>
      </p:sp>
      <p:sp>
        <p:nvSpPr>
          <p:cNvPr id="4" name="Овално изнесено означение 3"/>
          <p:cNvSpPr/>
          <p:nvPr/>
        </p:nvSpPr>
        <p:spPr>
          <a:xfrm>
            <a:off x="4355975" y="980728"/>
            <a:ext cx="3600400" cy="1420708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4675301" y="1177300"/>
            <a:ext cx="3281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Хей,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изглеждаш супер. Да то взема ли нещо от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сладкарницата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?</a:t>
            </a:r>
            <a:r>
              <a:rPr lang="en-GB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5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6" t="6527" r="19856" b="5695"/>
          <a:stretch/>
        </p:blipFill>
        <p:spPr>
          <a:xfrm>
            <a:off x="21893" y="0"/>
            <a:ext cx="8510547" cy="47251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1D69FBB-2A00-4E9F-8FEA-9C8A5A7DA179}"/>
              </a:ext>
            </a:extLst>
          </p:cNvPr>
          <p:cNvSpPr/>
          <p:nvPr/>
        </p:nvSpPr>
        <p:spPr>
          <a:xfrm>
            <a:off x="0" y="5085184"/>
            <a:ext cx="8078499" cy="1341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се приближава до тях и си мисли: ‚Изглежда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ме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харесва, може би иска да ми стане гадже…‘</a:t>
            </a:r>
            <a:endParaRPr lang="en-GB" sz="1200" dirty="0" smtClean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Еее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супер, че дойде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,’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казва мъжът, който я заговори,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айде, сладурче, да ти взема ли нещо?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4" name="Облаковидно изнесено означение 3"/>
          <p:cNvSpPr/>
          <p:nvPr/>
        </p:nvSpPr>
        <p:spPr>
          <a:xfrm rot="217200">
            <a:off x="-56927" y="294576"/>
            <a:ext cx="3416042" cy="1911198"/>
          </a:xfrm>
          <a:prstGeom prst="cloudCallout">
            <a:avLst>
              <a:gd name="adj1" fmla="val 27241"/>
              <a:gd name="adj2" fmla="val 6901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479217" y="839613"/>
            <a:ext cx="29368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Изглежда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ме харесва, може би иска да ми стане гадже…</a:t>
            </a:r>
          </a:p>
        </p:txBody>
      </p:sp>
    </p:spTree>
    <p:extLst>
      <p:ext uri="{BB962C8B-B14F-4D97-AF65-F5344CB8AC3E}">
        <p14:creationId xmlns:p14="http://schemas.microsoft.com/office/powerpoint/2010/main" val="217711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" t="5972" r="19856" b="5695"/>
          <a:stretch/>
        </p:blipFill>
        <p:spPr>
          <a:xfrm>
            <a:off x="0" y="0"/>
            <a:ext cx="8335412" cy="47251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DD5FD4E-0E9A-4143-81E9-230AD55DE2A9}"/>
              </a:ext>
            </a:extLst>
          </p:cNvPr>
          <p:cNvSpPr/>
          <p:nvPr/>
        </p:nvSpPr>
        <p:spPr>
          <a:xfrm>
            <a:off x="-3780" y="5388590"/>
            <a:ext cx="9544331" cy="1380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казва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Хайде да останем, те ни харесват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.’ </a:t>
            </a:r>
            <a:endParaRPr lang="en-GB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Ужас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!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Аз заслужавам нещо по-добро, този е възрастен и изглежда опасен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Не съм толкова отчаяна - искам гадже, което наистина да харесвам.‘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5DED030-AA97-4FE8-A8B3-77F4B317DE51}"/>
              </a:ext>
            </a:extLst>
          </p:cNvPr>
          <p:cNvSpPr/>
          <p:nvPr/>
        </p:nvSpPr>
        <p:spPr>
          <a:xfrm>
            <a:off x="34214" y="4779915"/>
            <a:ext cx="82669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Никой не ме е харесвал преди. Така започва романтиката! Май съм щастливка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.’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78D3144-BACB-438A-83BA-0358D0E993CB}"/>
              </a:ext>
            </a:extLst>
          </p:cNvPr>
          <p:cNvSpPr txBox="1"/>
          <p:nvPr/>
        </p:nvSpPr>
        <p:spPr>
          <a:xfrm>
            <a:off x="5292080" y="638132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Самоувереност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0" name="Овално изнесено означение 9"/>
          <p:cNvSpPr/>
          <p:nvPr/>
        </p:nvSpPr>
        <p:spPr>
          <a:xfrm>
            <a:off x="-36512" y="908720"/>
            <a:ext cx="3600400" cy="142070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Текстово поле 10"/>
          <p:cNvSpPr txBox="1"/>
          <p:nvPr/>
        </p:nvSpPr>
        <p:spPr>
          <a:xfrm>
            <a:off x="238386" y="1403484"/>
            <a:ext cx="320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Аз ще остана за малко. 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Овално изнесено означение 11"/>
          <p:cNvSpPr/>
          <p:nvPr/>
        </p:nvSpPr>
        <p:spPr>
          <a:xfrm>
            <a:off x="4688728" y="692696"/>
            <a:ext cx="3267648" cy="1420708"/>
          </a:xfrm>
          <a:prstGeom prst="wedgeEllipseCallout">
            <a:avLst>
              <a:gd name="adj1" fmla="val 2448"/>
              <a:gd name="adj2" fmla="val 3925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13" name="Текстово поле 12"/>
          <p:cNvSpPr txBox="1"/>
          <p:nvPr/>
        </p:nvSpPr>
        <p:spPr>
          <a:xfrm>
            <a:off x="5084772" y="115189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Хайде, </a:t>
            </a:r>
            <a:r>
              <a:rPr lang="bg-BG" dirty="0" err="1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майка ти те чака. </a:t>
            </a:r>
          </a:p>
        </p:txBody>
      </p:sp>
    </p:spTree>
    <p:extLst>
      <p:ext uri="{BB962C8B-B14F-4D97-AF65-F5344CB8AC3E}">
        <p14:creationId xmlns:p14="http://schemas.microsoft.com/office/powerpoint/2010/main" val="206741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6251" r="20052" b="5694"/>
          <a:stretch/>
        </p:blipFill>
        <p:spPr>
          <a:xfrm>
            <a:off x="0" y="0"/>
            <a:ext cx="8388424" cy="458112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5B4E25A-A0C8-4F52-80A8-13D604936C87}"/>
              </a:ext>
            </a:extLst>
          </p:cNvPr>
          <p:cNvSpPr/>
          <p:nvPr/>
        </p:nvSpPr>
        <p:spPr>
          <a:xfrm>
            <a:off x="179512" y="4941168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е разтревожена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знае, че трябва да помогне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Бързо намира Луиз и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им има доверие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7851554-4E9A-4772-8110-4FDD00A9284C}"/>
              </a:ext>
            </a:extLst>
          </p:cNvPr>
          <p:cNvSpPr txBox="1"/>
          <p:nvPr/>
        </p:nvSpPr>
        <p:spPr>
          <a:xfrm>
            <a:off x="1475656" y="5685929"/>
            <a:ext cx="5390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Някого, на когото имате доверие.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1454344" y="-99392"/>
            <a:ext cx="3045648" cy="1204684"/>
          </a:xfrm>
          <a:prstGeom prst="wedgeEllipseCallout">
            <a:avLst>
              <a:gd name="adj1" fmla="val -8323"/>
              <a:gd name="adj2" fmla="val 462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1729242" y="179348"/>
            <a:ext cx="320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има нужда от помощ!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94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" t="6528" r="20936" b="6528"/>
          <a:stretch/>
        </p:blipFill>
        <p:spPr>
          <a:xfrm>
            <a:off x="0" y="0"/>
            <a:ext cx="8244408" cy="47251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8578315-07E6-40C5-B794-1BA9227FE41A}"/>
              </a:ext>
            </a:extLst>
          </p:cNvPr>
          <p:cNvSpPr/>
          <p:nvPr/>
        </p:nvSpPr>
        <p:spPr>
          <a:xfrm>
            <a:off x="107504" y="5157192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Обяснява им какво се е случило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lang="en-GB" dirty="0"/>
          </a:p>
        </p:txBody>
      </p:sp>
      <p:sp>
        <p:nvSpPr>
          <p:cNvPr id="4" name="Овално изнесено означение 3"/>
          <p:cNvSpPr/>
          <p:nvPr/>
        </p:nvSpPr>
        <p:spPr>
          <a:xfrm>
            <a:off x="2915816" y="1936284"/>
            <a:ext cx="3600400" cy="1420708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3235142" y="2184973"/>
            <a:ext cx="320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се върнем с теб, за да се уверим, че е ок. Тези звучат като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гадняри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15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" t="5973" r="19856" b="5555"/>
          <a:stretch/>
        </p:blipFill>
        <p:spPr>
          <a:xfrm>
            <a:off x="1742" y="0"/>
            <a:ext cx="8170658" cy="501317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5AB1AE20-FF72-4F15-AE4B-639408551A86}"/>
              </a:ext>
            </a:extLst>
          </p:cNvPr>
          <p:cNvSpPr/>
          <p:nvPr/>
        </p:nvSpPr>
        <p:spPr>
          <a:xfrm>
            <a:off x="107504" y="5013176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Междувременно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е с новото си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гадже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’.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369DB64-D5CB-4C07-A6EA-15C95E9CA55D}"/>
              </a:ext>
            </a:extLst>
          </p:cNvPr>
          <p:cNvSpPr/>
          <p:nvPr/>
        </p:nvSpPr>
        <p:spPr>
          <a:xfrm>
            <a:off x="126900" y="5877272"/>
            <a:ext cx="76854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Не съм сигурна какво да правя. По-добре да отида с него,  все пак ще ставаме гаджета.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5AB1AE20-FF72-4F15-AE4B-639408551A86}"/>
              </a:ext>
            </a:extLst>
          </p:cNvPr>
          <p:cNvSpPr/>
          <p:nvPr/>
        </p:nvSpPr>
        <p:spPr>
          <a:xfrm>
            <a:off x="107504" y="5435932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Той пита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 „Искаш ли да те повозя с колата?“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  <p:sp>
        <p:nvSpPr>
          <p:cNvPr id="6" name="Овално изнесено означение 5"/>
          <p:cNvSpPr/>
          <p:nvPr/>
        </p:nvSpPr>
        <p:spPr>
          <a:xfrm>
            <a:off x="3235142" y="455420"/>
            <a:ext cx="2993042" cy="1420708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3603888" y="704109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„Искаш ли да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отидем да те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повозя с колата?“</a:t>
            </a:r>
          </a:p>
        </p:txBody>
      </p:sp>
    </p:spTree>
    <p:extLst>
      <p:ext uri="{BB962C8B-B14F-4D97-AF65-F5344CB8AC3E}">
        <p14:creationId xmlns:p14="http://schemas.microsoft.com/office/powerpoint/2010/main" val="407730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5973" r="19562" b="5277"/>
          <a:stretch/>
        </p:blipFill>
        <p:spPr>
          <a:xfrm>
            <a:off x="-17592" y="23297"/>
            <a:ext cx="8478024" cy="49898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4D837CE2-FA7F-4640-A1CD-230739CFAC3C}"/>
              </a:ext>
            </a:extLst>
          </p:cNvPr>
          <p:cNvSpPr/>
          <p:nvPr/>
        </p:nvSpPr>
        <p:spPr>
          <a:xfrm>
            <a:off x="611560" y="5229200"/>
            <a:ext cx="3457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Тъкмо тогава дотичва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...</a:t>
            </a:r>
            <a:endParaRPr lang="en-GB" dirty="0"/>
          </a:p>
        </p:txBody>
      </p:sp>
      <p:sp>
        <p:nvSpPr>
          <p:cNvPr id="4" name="Овално изнесено означение 3"/>
          <p:cNvSpPr/>
          <p:nvPr/>
        </p:nvSpPr>
        <p:spPr>
          <a:xfrm>
            <a:off x="3131839" y="107774"/>
            <a:ext cx="2127623" cy="1420708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3275857" y="494962"/>
            <a:ext cx="1983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Всичко наред ли е?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Овално изнесено означение 5"/>
          <p:cNvSpPr/>
          <p:nvPr/>
        </p:nvSpPr>
        <p:spPr>
          <a:xfrm>
            <a:off x="5411862" y="818127"/>
            <a:ext cx="2760538" cy="1242721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5508104" y="105447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отидем да се повозим с колата му.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57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" t="5973" r="19463" b="5555"/>
          <a:stretch/>
        </p:blipFill>
        <p:spPr>
          <a:xfrm>
            <a:off x="0" y="0"/>
            <a:ext cx="8388424" cy="494116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9557463A-3286-4C86-85DF-490389BEA287}"/>
              </a:ext>
            </a:extLst>
          </p:cNvPr>
          <p:cNvSpPr/>
          <p:nvPr/>
        </p:nvSpPr>
        <p:spPr>
          <a:xfrm>
            <a:off x="176212" y="5099348"/>
            <a:ext cx="73481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Новият приятел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ѝ казва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Слушай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айде някой друг път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.’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бързо изчезва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…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FCC20C9C-3536-4C49-AFDA-E60046417FBF}"/>
              </a:ext>
            </a:extLst>
          </p:cNvPr>
          <p:cNvSpPr/>
          <p:nvPr/>
        </p:nvSpPr>
        <p:spPr>
          <a:xfrm>
            <a:off x="176212" y="5861924"/>
            <a:ext cx="8212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е тъжна и си мисли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Никога няма да си намеря гадже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!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3131839" y="107774"/>
            <a:ext cx="2127623" cy="1420708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3416717" y="494962"/>
            <a:ext cx="1842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аз идвам!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Облаковидно изнесено означение 8"/>
          <p:cNvSpPr/>
          <p:nvPr/>
        </p:nvSpPr>
        <p:spPr>
          <a:xfrm>
            <a:off x="4972382" y="253676"/>
            <a:ext cx="3416042" cy="1807172"/>
          </a:xfrm>
          <a:prstGeom prst="cloudCallout">
            <a:avLst>
              <a:gd name="adj1" fmla="val 20657"/>
              <a:gd name="adj2" fmla="val 726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0" name="Текстово поле 9"/>
          <p:cNvSpPr txBox="1"/>
          <p:nvPr/>
        </p:nvSpPr>
        <p:spPr>
          <a:xfrm>
            <a:off x="5451599" y="695597"/>
            <a:ext cx="29368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Защо не се разкара тоя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Всичко ще развали!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35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9" t="5833" r="19758" b="5833"/>
          <a:stretch/>
        </p:blipFill>
        <p:spPr>
          <a:xfrm>
            <a:off x="0" y="0"/>
            <a:ext cx="8172400" cy="508518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B044BB62-4774-4931-B18D-5498D4438FE7}"/>
              </a:ext>
            </a:extLst>
          </p:cNvPr>
          <p:cNvSpPr/>
          <p:nvPr/>
        </p:nvSpPr>
        <p:spPr>
          <a:xfrm>
            <a:off x="107504" y="5229200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Луиз прегръща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Тя я разбира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93B9596C-922B-478F-AB98-6E049BDC7045}"/>
              </a:ext>
            </a:extLst>
          </p:cNvPr>
          <p:cNvSpPr/>
          <p:nvPr/>
        </p:nvSpPr>
        <p:spPr>
          <a:xfrm>
            <a:off x="107504" y="5625197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Луиз иска да развесели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предлага: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Ей, другата седмица със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няколко негови приятели ще ходим на боулинг.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Защо не дойдете и вие с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?’</a:t>
            </a:r>
            <a:endParaRPr lang="en-GB" dirty="0"/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2267744" y="-36242"/>
            <a:ext cx="5400600" cy="2241106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2699792" y="345647"/>
            <a:ext cx="47915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Този беше малко странен!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ти заслужаваш някой по-свестен. Освен това трябва да опознаеш някой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много добре, преди да се качиш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в кола с него.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Работа в малки групи: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sz="3200" dirty="0" smtClean="0"/>
              <a:t>Какво правим сега в тези 7 области, за да помогнем на хората да се пазят?</a:t>
            </a:r>
          </a:p>
          <a:p>
            <a:pPr marL="0" indent="0">
              <a:buNone/>
            </a:pPr>
            <a:endParaRPr lang="bg-BG" sz="3200" dirty="0" smtClean="0"/>
          </a:p>
          <a:p>
            <a:r>
              <a:rPr lang="bg-BG" sz="3200" dirty="0" smtClean="0"/>
              <a:t>Какво може да направим</a:t>
            </a:r>
          </a:p>
          <a:p>
            <a:pPr marL="0" indent="0">
              <a:buNone/>
            </a:pPr>
            <a:r>
              <a:rPr lang="bg-BG" sz="3200" dirty="0" smtClean="0"/>
              <a:t>	- за конкретни индивиди?</a:t>
            </a:r>
          </a:p>
          <a:p>
            <a:pPr marL="0" indent="0">
              <a:buNone/>
            </a:pPr>
            <a:r>
              <a:rPr lang="bg-BG" sz="3200" dirty="0" smtClean="0"/>
              <a:t>	- за цялата организация?</a:t>
            </a:r>
          </a:p>
          <a:p>
            <a:pPr marL="0" indent="0">
              <a:buNone/>
            </a:pPr>
            <a:endParaRPr lang="bg-BG" sz="3200" dirty="0"/>
          </a:p>
          <a:p>
            <a:r>
              <a:rPr lang="bg-BG" sz="3200" dirty="0"/>
              <a:t>Какво </a:t>
            </a:r>
            <a:r>
              <a:rPr lang="bg-BG" sz="3200" dirty="0" smtClean="0"/>
              <a:t>още/друго </a:t>
            </a:r>
            <a:r>
              <a:rPr lang="bg-BG" sz="3200" dirty="0"/>
              <a:t>може да </a:t>
            </a:r>
            <a:r>
              <a:rPr lang="bg-BG" sz="3200" dirty="0" smtClean="0"/>
              <a:t>направим?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4290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/>
            <a:r>
              <a:rPr lang="bg-BG" sz="5400" b="1" i="1" dirty="0" smtClean="0">
                <a:solidFill>
                  <a:schemeClr val="accent6"/>
                </a:solidFill>
              </a:rPr>
              <a:t>…и социалните медии</a:t>
            </a:r>
            <a:r>
              <a:rPr lang="en-US" sz="5400" b="1" i="1" dirty="0" smtClean="0">
                <a:solidFill>
                  <a:schemeClr val="accent6"/>
                </a:solidFill>
              </a:rPr>
              <a:t>?!</a:t>
            </a:r>
            <a:endParaRPr lang="en-US" sz="5400" b="1" i="1" dirty="0">
              <a:solidFill>
                <a:schemeClr val="accent6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144016"/>
          </a:xfrm>
        </p:spPr>
        <p:txBody>
          <a:bodyPr/>
          <a:lstStyle/>
          <a:p>
            <a:pPr marL="0" indent="0">
              <a:buNone/>
            </a:pPr>
            <a:endParaRPr lang="en-US" sz="2600" dirty="0"/>
          </a:p>
        </p:txBody>
      </p:sp>
      <p:pic>
        <p:nvPicPr>
          <p:cNvPr id="8" name="Picture 7" descr="Screen Shot 2017-09-27 at 13.37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844824"/>
            <a:ext cx="5472608" cy="2495319"/>
          </a:xfrm>
          <a:prstGeom prst="rect">
            <a:avLst/>
          </a:prstGeom>
        </p:spPr>
      </p:pic>
      <p:pic>
        <p:nvPicPr>
          <p:cNvPr id="2" name="Picture 1" descr="Screen Shot 2017-10-11 at 09.41.0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05064"/>
            <a:ext cx="1341332" cy="1356839"/>
          </a:xfrm>
          <a:prstGeom prst="rect">
            <a:avLst/>
          </a:prstGeom>
        </p:spPr>
      </p:pic>
      <p:pic>
        <p:nvPicPr>
          <p:cNvPr id="3" name="Picture 2" descr="Screen Shot 2017-10-25 at 16.27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5733256"/>
            <a:ext cx="1944216" cy="745283"/>
          </a:xfrm>
          <a:prstGeom prst="rect">
            <a:avLst/>
          </a:prstGeom>
        </p:spPr>
      </p:pic>
      <p:pic>
        <p:nvPicPr>
          <p:cNvPr id="6" name="Picture 5" descr="Screen Shot 2017-10-25 at 16.29.4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797152"/>
            <a:ext cx="2009740" cy="61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93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522"/>
          </a:xfrm>
        </p:spPr>
        <p:txBody>
          <a:bodyPr/>
          <a:lstStyle/>
          <a:p>
            <a:r>
              <a:rPr lang="bg-BG" b="1" dirty="0" smtClean="0"/>
              <a:t>Филм онлайн грууминг дете</a:t>
            </a:r>
            <a:br>
              <a:rPr lang="bg-BG" b="1" dirty="0" smtClean="0"/>
            </a:br>
            <a:r>
              <a:rPr lang="en-GB" sz="2800" u="sng" dirty="0">
                <a:hlinkClick r:id="rId2"/>
              </a:rPr>
              <a:t>https</a:t>
            </a:r>
            <a:r>
              <a:rPr lang="bg-BG" sz="2800" u="sng" dirty="0">
                <a:hlinkClick r:id="rId2"/>
              </a:rPr>
              <a:t>://</a:t>
            </a:r>
            <a:r>
              <a:rPr lang="en-GB" sz="2800" u="sng" dirty="0">
                <a:hlinkClick r:id="rId2"/>
              </a:rPr>
              <a:t>www</a:t>
            </a:r>
            <a:r>
              <a:rPr lang="bg-BG" sz="2800" u="sng" dirty="0">
                <a:hlinkClick r:id="rId2"/>
              </a:rPr>
              <a:t>.</a:t>
            </a:r>
            <a:r>
              <a:rPr lang="en-GB" sz="2800" u="sng" dirty="0" err="1">
                <a:hlinkClick r:id="rId2"/>
              </a:rPr>
              <a:t>youtube</a:t>
            </a:r>
            <a:r>
              <a:rPr lang="bg-BG" sz="2800" u="sng" dirty="0">
                <a:hlinkClick r:id="rId2"/>
              </a:rPr>
              <a:t>.</a:t>
            </a:r>
            <a:r>
              <a:rPr lang="en-GB" sz="2800" u="sng" dirty="0">
                <a:hlinkClick r:id="rId2"/>
              </a:rPr>
              <a:t>com</a:t>
            </a:r>
            <a:r>
              <a:rPr lang="bg-BG" sz="2800" u="sng" dirty="0">
                <a:hlinkClick r:id="rId2"/>
              </a:rPr>
              <a:t>/</a:t>
            </a:r>
            <a:r>
              <a:rPr lang="en-GB" sz="2800" u="sng" dirty="0">
                <a:hlinkClick r:id="rId2"/>
              </a:rPr>
              <a:t>watch</a:t>
            </a:r>
            <a:r>
              <a:rPr lang="bg-BG" sz="2800" u="sng" dirty="0">
                <a:hlinkClick r:id="rId2"/>
              </a:rPr>
              <a:t>?</a:t>
            </a:r>
            <a:r>
              <a:rPr lang="en-GB" sz="2800" u="sng" dirty="0">
                <a:hlinkClick r:id="rId2"/>
              </a:rPr>
              <a:t>v</a:t>
            </a:r>
            <a:r>
              <a:rPr lang="bg-BG" sz="2800" u="sng" dirty="0">
                <a:hlinkClick r:id="rId2"/>
              </a:rPr>
              <a:t>=</a:t>
            </a:r>
            <a:r>
              <a:rPr lang="en-GB" sz="2800" u="sng" dirty="0">
                <a:hlinkClick r:id="rId2"/>
              </a:rPr>
              <a:t>S</a:t>
            </a:r>
            <a:r>
              <a:rPr lang="bg-BG" sz="2800" u="sng" dirty="0">
                <a:hlinkClick r:id="rId2"/>
              </a:rPr>
              <a:t>9</a:t>
            </a:r>
            <a:r>
              <a:rPr lang="en-GB" sz="2800" u="sng" dirty="0" err="1">
                <a:hlinkClick r:id="rId2"/>
              </a:rPr>
              <a:t>QNkYjd</a:t>
            </a:r>
            <a:r>
              <a:rPr lang="bg-BG" sz="2800" u="sng" dirty="0">
                <a:hlinkClick r:id="rId2"/>
              </a:rPr>
              <a:t>_</a:t>
            </a:r>
            <a:r>
              <a:rPr lang="en-GB" sz="2800" u="sng" dirty="0" err="1">
                <a:hlinkClick r:id="rId2"/>
              </a:rPr>
              <a:t>cI</a:t>
            </a:r>
            <a:r>
              <a:rPr lang="bg-BG" sz="2800" u="sng" dirty="0"/>
              <a:t/>
            </a:r>
            <a:br>
              <a:rPr lang="bg-BG" sz="2800" u="sng" dirty="0"/>
            </a:br>
            <a:r>
              <a:rPr lang="bg-BG" sz="2800" u="sng" dirty="0"/>
              <a:t/>
            </a:r>
            <a:br>
              <a:rPr lang="bg-BG" sz="2800" u="sng" dirty="0"/>
            </a:br>
            <a:r>
              <a:rPr lang="bg-BG" b="1" dirty="0"/>
              <a:t>Филм </a:t>
            </a:r>
            <a:r>
              <a:rPr lang="bg-BG" b="1" dirty="0" smtClean="0"/>
              <a:t>„</a:t>
            </a:r>
            <a:r>
              <a:rPr lang="en-US" b="1" dirty="0" smtClean="0"/>
              <a:t>Little </a:t>
            </a:r>
            <a:r>
              <a:rPr lang="en-US" b="1" dirty="0"/>
              <a:t>Red Riding </a:t>
            </a:r>
            <a:r>
              <a:rPr lang="en-US" b="1" dirty="0" smtClean="0"/>
              <a:t>Mood</a:t>
            </a:r>
            <a:r>
              <a:rPr lang="bg-BG" b="1" dirty="0" smtClean="0"/>
              <a:t>“</a:t>
            </a:r>
            <a:r>
              <a:rPr lang="en-US" sz="2800" u="sng" dirty="0"/>
              <a:t/>
            </a:r>
            <a:br>
              <a:rPr lang="en-US" sz="2800" u="sng" dirty="0"/>
            </a:br>
            <a:r>
              <a:rPr lang="en-US" sz="2800" u="sng" dirty="0"/>
              <a:t>https://www.youtube.com/watch?v=QQCZigyQi60</a:t>
            </a:r>
            <a:br>
              <a:rPr lang="en-US" sz="2800" u="sng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164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506C09-9059-4625-BA66-932EFFEAE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Използване </a:t>
            </a:r>
            <a:r>
              <a:rPr lang="bg-BG" dirty="0" smtClean="0"/>
              <a:t>на социални медии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D2DA657-3D4A-4437-9DC4-734B55DA7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268" y="1514714"/>
            <a:ext cx="7970371" cy="4098265"/>
          </a:xfrm>
        </p:spPr>
        <p:txBody>
          <a:bodyPr/>
          <a:lstStyle/>
          <a:p>
            <a:r>
              <a:rPr lang="bg-BG" dirty="0" smtClean="0"/>
              <a:t>Първо – нека помислим какво е интернет</a:t>
            </a:r>
            <a:r>
              <a:rPr lang="en-GB" dirty="0" smtClean="0"/>
              <a:t>…</a:t>
            </a:r>
            <a:endParaRPr lang="en-GB" dirty="0"/>
          </a:p>
          <a:p>
            <a:r>
              <a:rPr lang="bg-BG" dirty="0" smtClean="0"/>
              <a:t>Ние постоянно изследваме нова информация, която помага на хората </a:t>
            </a:r>
            <a:br>
              <a:rPr lang="bg-BG" dirty="0" smtClean="0"/>
            </a:br>
            <a:r>
              <a:rPr lang="bg-BG" dirty="0" smtClean="0"/>
              <a:t>да се пазят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Да опитаме тази игра </a:t>
            </a:r>
            <a:br>
              <a:rPr lang="bg-BG" dirty="0" smtClean="0"/>
            </a:br>
            <a:r>
              <a:rPr lang="bg-BG" dirty="0" smtClean="0"/>
              <a:t>с рисуване</a:t>
            </a:r>
            <a:endParaRPr lang="en-GB" dirty="0"/>
          </a:p>
          <a:p>
            <a:endParaRPr lang="en-GB" dirty="0"/>
          </a:p>
        </p:txBody>
      </p:sp>
      <p:pic>
        <p:nvPicPr>
          <p:cNvPr id="1030" name="Picture 6" descr="Graphic facilitator">
            <a:extLst>
              <a:ext uri="{FF2B5EF4-FFF2-40B4-BE49-F238E27FC236}">
                <a16:creationId xmlns:a16="http://schemas.microsoft.com/office/drawing/2014/main" xmlns="" id="{F120D275-6C8F-46A6-BF8A-8D8D53AB1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4984"/>
            <a:ext cx="2213992" cy="221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11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4EEA8C-71EE-4CF2-9AA1-5F197BA4B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bg-BG" dirty="0" smtClean="0"/>
              <a:t>Използване </a:t>
            </a:r>
            <a:r>
              <a:rPr lang="bg-BG" dirty="0"/>
              <a:t>на социални медии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97203B-76DD-45B2-98FA-CE69998DB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38746"/>
            <a:ext cx="8229600" cy="4785395"/>
          </a:xfrm>
        </p:spPr>
        <p:txBody>
          <a:bodyPr/>
          <a:lstStyle/>
          <a:p>
            <a:r>
              <a:rPr lang="bg-BG" dirty="0" smtClean="0"/>
              <a:t>Когато всеки има различни идеи за едно и също нещо, е малко трудно да се създадат общи правила за това как всички да останат в безопасност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Но всички са съгласни за едно: никога не споделяйте в интернет нещо, което не искате ВСИЧКИ да видят. </a:t>
            </a:r>
            <a:endParaRPr lang="en-GB" dirty="0"/>
          </a:p>
          <a:p>
            <a:pPr marL="0" indent="0">
              <a:buNone/>
            </a:pPr>
            <a:endParaRPr lang="bg-BG" sz="2000" dirty="0" smtClean="0"/>
          </a:p>
          <a:p>
            <a:pPr marL="0" indent="0">
              <a:buNone/>
            </a:pPr>
            <a:r>
              <a:rPr lang="bg-BG" sz="2000" dirty="0" smtClean="0"/>
              <a:t>Разберете възможно най-много за приложенията и сайтовете, които ползвате</a:t>
            </a:r>
            <a:r>
              <a:rPr lang="en-GB" sz="2000" dirty="0" smtClean="0"/>
              <a:t>. </a:t>
            </a:r>
            <a:r>
              <a:rPr lang="bg-BG" sz="2000" dirty="0" smtClean="0"/>
              <a:t>В една </a:t>
            </a:r>
            <a:r>
              <a:rPr lang="bg-BG" sz="2000" b="1" dirty="0" smtClean="0"/>
              <a:t>рап песен</a:t>
            </a:r>
            <a:r>
              <a:rPr lang="bg-BG" sz="2000" dirty="0" smtClean="0"/>
              <a:t> се казва, че‚ ти не би сърфирал, ако не можеш да плуваш в морето‘, така че не сърфирай в интернет, ако не знаеш как да се пазиш и как да останеш в безопасност</a:t>
            </a:r>
            <a:r>
              <a:rPr lang="de-DE" sz="2000" dirty="0" smtClean="0"/>
              <a:t> </a:t>
            </a:r>
            <a:r>
              <a:rPr lang="bg-BG" sz="2000" dirty="0" smtClean="0"/>
              <a:t>(</a:t>
            </a:r>
            <a:r>
              <a:rPr lang="de-DE" sz="2000" dirty="0" smtClean="0"/>
              <a:t>https</a:t>
            </a:r>
            <a:r>
              <a:rPr lang="de-DE" sz="2000" dirty="0"/>
              <a:t>://</a:t>
            </a:r>
            <a:r>
              <a:rPr lang="de-DE" sz="2000" dirty="0" smtClean="0"/>
              <a:t>vimeo.com/311659307</a:t>
            </a:r>
            <a:r>
              <a:rPr lang="bg-BG" sz="2000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83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6"/>
          <p:cNvSpPr>
            <a:spLocks noGrp="1" noChangeArrowheads="1"/>
          </p:cNvSpPr>
          <p:nvPr>
            <p:ph type="title"/>
          </p:nvPr>
        </p:nvSpPr>
        <p:spPr>
          <a:xfrm>
            <a:off x="179512" y="76200"/>
            <a:ext cx="9073008" cy="1066800"/>
          </a:xfrm>
        </p:spPr>
        <p:txBody>
          <a:bodyPr numCol="1"/>
          <a:lstStyle/>
          <a:p>
            <a:pPr eaLnBrk="1" hangingPunct="1"/>
            <a:r>
              <a:rPr lang="bg-BG" sz="44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Да останем в безопасност онлайн</a:t>
            </a:r>
            <a:endParaRPr lang="en-US" sz="44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2355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3563888" y="1052736"/>
            <a:ext cx="5688632" cy="5856064"/>
          </a:xfrm>
        </p:spPr>
        <p:txBody>
          <a:bodyPr numCol="1"/>
          <a:lstStyle/>
          <a:p>
            <a:pPr marL="0" indent="0" eaLnBrk="1" hangingPunct="1">
              <a:buNone/>
            </a:pPr>
            <a:r>
              <a:rPr lang="bg-BG" sz="4000" b="1" dirty="0" smtClean="0">
                <a:latin typeface="Arial" charset="0"/>
                <a:ea typeface="ＭＳ Ｐゴシック" charset="0"/>
              </a:rPr>
              <a:t>Ще поговорим за</a:t>
            </a:r>
            <a:r>
              <a:rPr lang="en-US" sz="4000" b="1" dirty="0" smtClean="0">
                <a:latin typeface="Arial" charset="0"/>
                <a:ea typeface="ＭＳ Ｐゴシック" charset="0"/>
              </a:rPr>
              <a:t>:</a:t>
            </a:r>
            <a:endParaRPr lang="en-US" sz="4000" b="1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Какво са социалните медии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Кое е добро и кое - лошо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Сексуална експлоатация в социалните медии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Как се пазим?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Какво да правим, ако сме разтревожени?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Къде да търсим помощ?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marL="0" indent="0" eaLnBrk="1" hangingPunct="1">
              <a:buNone/>
            </a:pPr>
            <a:endParaRPr lang="en-US" dirty="0">
              <a:latin typeface="Arial" charset="0"/>
              <a:ea typeface="ＭＳ Ｐゴシック" charset="0"/>
            </a:endParaRPr>
          </a:p>
          <a:p>
            <a:pPr eaLnBrk="1" hangingPunct="1"/>
            <a:endParaRPr lang="en-US" dirty="0">
              <a:latin typeface="Arial" charset="0"/>
              <a:ea typeface="ＭＳ Ｐゴシック" charset="0"/>
            </a:endParaRPr>
          </a:p>
        </p:txBody>
      </p:sp>
      <p:pic>
        <p:nvPicPr>
          <p:cNvPr id="20483" name="ClipArt Placeholder 4"/>
          <p:cNvPicPr>
            <a:picLocks noGrp="1" noChangeAspect="1"/>
          </p:cNvPicPr>
          <p:nvPr>
            <p:ph type="clipArt" sz="half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527" y="1484784"/>
            <a:ext cx="3021577" cy="4392488"/>
          </a:xfrm>
        </p:spPr>
      </p:pic>
    </p:spTree>
    <p:extLst>
      <p:ext uri="{BB962C8B-B14F-4D97-AF65-F5344CB8AC3E}">
        <p14:creationId xmlns:p14="http://schemas.microsoft.com/office/powerpoint/2010/main" val="403854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bg-BG" sz="5200" dirty="0" smtClean="0">
                <a:solidFill>
                  <a:srgbClr val="FF0000"/>
                </a:solidFill>
              </a:rPr>
              <a:t>Какво са социалните медии</a:t>
            </a:r>
            <a:r>
              <a:rPr lang="en-US" sz="5200" dirty="0" smtClean="0">
                <a:solidFill>
                  <a:srgbClr val="FF0000"/>
                </a:solidFill>
              </a:rPr>
              <a:t>?</a:t>
            </a:r>
            <a:endParaRPr lang="en-US" sz="52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762872" cy="4525963"/>
          </a:xfrm>
        </p:spPr>
        <p:txBody>
          <a:bodyPr/>
          <a:lstStyle/>
          <a:p>
            <a:r>
              <a:rPr lang="bg-BG" dirty="0" smtClean="0"/>
              <a:t>Телефон</a:t>
            </a:r>
            <a:r>
              <a:rPr lang="en-US" dirty="0" smtClean="0"/>
              <a:t>, </a:t>
            </a:r>
            <a:r>
              <a:rPr lang="bg-BG" dirty="0" err="1" smtClean="0"/>
              <a:t>таблет</a:t>
            </a:r>
            <a:r>
              <a:rPr lang="en-US" dirty="0" smtClean="0"/>
              <a:t>, </a:t>
            </a:r>
            <a:r>
              <a:rPr lang="bg-BG" dirty="0" smtClean="0"/>
              <a:t>компютър</a:t>
            </a:r>
            <a:endParaRPr lang="en-US" dirty="0"/>
          </a:p>
          <a:p>
            <a:r>
              <a:rPr lang="bg-BG" dirty="0" smtClean="0"/>
              <a:t>Неща като </a:t>
            </a:r>
            <a:r>
              <a:rPr lang="en-US" dirty="0" smtClean="0"/>
              <a:t>Facebook</a:t>
            </a:r>
            <a:r>
              <a:rPr lang="en-US" dirty="0"/>
              <a:t>, Twitter, </a:t>
            </a:r>
            <a:r>
              <a:rPr lang="en-US" dirty="0" err="1"/>
              <a:t>Instagram</a:t>
            </a:r>
            <a:r>
              <a:rPr lang="en-US" dirty="0"/>
              <a:t>, </a:t>
            </a:r>
            <a:r>
              <a:rPr lang="en-US" dirty="0" err="1"/>
              <a:t>Snapchat</a:t>
            </a:r>
            <a:r>
              <a:rPr lang="en-US" dirty="0"/>
              <a:t>.</a:t>
            </a:r>
          </a:p>
          <a:p>
            <a:r>
              <a:rPr lang="bg-BG" dirty="0" smtClean="0"/>
              <a:t>Сайтове за запознанства</a:t>
            </a:r>
            <a:r>
              <a:rPr lang="en-US" dirty="0" smtClean="0"/>
              <a:t>.</a:t>
            </a:r>
            <a:endParaRPr lang="en-US" dirty="0"/>
          </a:p>
          <a:p>
            <a:r>
              <a:rPr lang="bg-BG" dirty="0" smtClean="0"/>
              <a:t>Начин да поддържаме връзка</a:t>
            </a:r>
            <a:r>
              <a:rPr lang="en-US" dirty="0" smtClean="0"/>
              <a:t>, </a:t>
            </a:r>
            <a:r>
              <a:rPr lang="bg-BG" dirty="0" smtClean="0"/>
              <a:t>да разберем какво се случва</a:t>
            </a:r>
            <a:r>
              <a:rPr lang="en-US" dirty="0" smtClean="0"/>
              <a:t>, </a:t>
            </a:r>
            <a:r>
              <a:rPr lang="bg-BG" dirty="0" smtClean="0"/>
              <a:t>да се сприятеляваме.</a:t>
            </a:r>
            <a:endParaRPr lang="en-US" dirty="0"/>
          </a:p>
        </p:txBody>
      </p:sp>
      <p:pic>
        <p:nvPicPr>
          <p:cNvPr id="7" name="Content Placeholder 6" descr="skd188257sdc.pn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5" r="8675"/>
          <a:stretch>
            <a:fillRect/>
          </a:stretch>
        </p:blipFill>
        <p:spPr>
          <a:xfrm>
            <a:off x="6804248" y="1600200"/>
            <a:ext cx="1882552" cy="2109731"/>
          </a:xfrm>
        </p:spPr>
      </p:pic>
      <p:pic>
        <p:nvPicPr>
          <p:cNvPr id="1026" name="Picture 2" descr="Mobile Phone">
            <a:extLst>
              <a:ext uri="{FF2B5EF4-FFF2-40B4-BE49-F238E27FC236}">
                <a16:creationId xmlns="" xmlns:a16="http://schemas.microsoft.com/office/drawing/2014/main" id="{35B008D8-5F56-49A8-BF1B-AC6799859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09931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93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5747"/>
            <a:ext cx="8229600" cy="1143000"/>
          </a:xfrm>
        </p:spPr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Социални медии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19869"/>
            <a:ext cx="8229600" cy="4857403"/>
          </a:xfrm>
        </p:spPr>
        <p:txBody>
          <a:bodyPr/>
          <a:lstStyle/>
          <a:p>
            <a:r>
              <a:rPr lang="bg-BG" sz="2600" dirty="0" smtClean="0"/>
              <a:t>За какво ги ползвате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 smtClean="0"/>
              <a:t>Кои приложения ползвате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 smtClean="0"/>
              <a:t>Някога били ли сте притеснени от нещо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/>
              <a:t>Някога </a:t>
            </a:r>
            <a:r>
              <a:rPr lang="bg-BG" sz="2600" dirty="0" smtClean="0"/>
              <a:t>правили ли сте нещо, което не е трябвало да правите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 smtClean="0"/>
              <a:t>Кои са добрите и лошите страни на тези медии</a:t>
            </a:r>
            <a:r>
              <a:rPr lang="en-US" sz="2600" dirty="0" smtClean="0"/>
              <a:t>?</a:t>
            </a:r>
            <a:endParaRPr lang="en-US" sz="2600" dirty="0"/>
          </a:p>
        </p:txBody>
      </p:sp>
      <p:pic>
        <p:nvPicPr>
          <p:cNvPr id="8" name="Picture 7" descr="Screen Shot 2017-09-27 at 13.37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927243"/>
            <a:ext cx="6781800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092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Казваме </a:t>
            </a:r>
            <a:r>
              <a:rPr lang="bg-BG" sz="6000" i="1" dirty="0" smtClean="0">
                <a:solidFill>
                  <a:srgbClr val="FF0000"/>
                </a:solidFill>
              </a:rPr>
              <a:t>да</a:t>
            </a:r>
            <a:r>
              <a:rPr lang="bg-BG" sz="6000" dirty="0" smtClean="0">
                <a:solidFill>
                  <a:srgbClr val="FF0000"/>
                </a:solidFill>
              </a:rPr>
              <a:t> на</a:t>
            </a:r>
            <a:r>
              <a:rPr lang="en-US" sz="6000" dirty="0" smtClean="0">
                <a:solidFill>
                  <a:srgbClr val="FF0000"/>
                </a:solidFill>
              </a:rPr>
              <a:t>. . . 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4008" y="1523925"/>
            <a:ext cx="4244280" cy="5289451"/>
          </a:xfrm>
        </p:spPr>
        <p:txBody>
          <a:bodyPr/>
          <a:lstStyle/>
          <a:p>
            <a:r>
              <a:rPr lang="bg-BG" dirty="0" smtClean="0"/>
              <a:t>Да се свързваме с хората</a:t>
            </a:r>
            <a:endParaRPr lang="en-US" dirty="0"/>
          </a:p>
          <a:p>
            <a:r>
              <a:rPr lang="bg-BG" dirty="0" smtClean="0"/>
              <a:t>Да продължим да се чуваме с някого</a:t>
            </a:r>
            <a:endParaRPr lang="en-US" dirty="0"/>
          </a:p>
          <a:p>
            <a:r>
              <a:rPr lang="bg-BG" dirty="0" smtClean="0"/>
              <a:t>Да говорим за себе си</a:t>
            </a:r>
            <a:endParaRPr lang="en-US" dirty="0"/>
          </a:p>
          <a:p>
            <a:r>
              <a:rPr lang="bg-BG" dirty="0" smtClean="0"/>
              <a:t>За връзка със стари приятели</a:t>
            </a:r>
            <a:endParaRPr lang="en-US" dirty="0"/>
          </a:p>
          <a:p>
            <a:r>
              <a:rPr lang="bg-BG" dirty="0" smtClean="0"/>
              <a:t>За уговорки</a:t>
            </a:r>
            <a:endParaRPr lang="en-US" dirty="0"/>
          </a:p>
          <a:p>
            <a:r>
              <a:rPr lang="bg-BG" dirty="0" smtClean="0"/>
              <a:t>Забавление</a:t>
            </a:r>
            <a:endParaRPr lang="en-US" dirty="0"/>
          </a:p>
          <a:p>
            <a:r>
              <a:rPr lang="bg-BG" dirty="0" smtClean="0"/>
              <a:t>Лесно и евтино</a:t>
            </a:r>
            <a:endParaRPr lang="en-US" dirty="0"/>
          </a:p>
        </p:txBody>
      </p:sp>
      <p:pic>
        <p:nvPicPr>
          <p:cNvPr id="6" name="Content Placeholder 5" descr="Screen Shot 2017-09-27 at 13.45.28.pn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" r="527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5805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Казваме </a:t>
            </a:r>
            <a:r>
              <a:rPr lang="bg-BG" sz="6000" i="1" dirty="0" smtClean="0">
                <a:solidFill>
                  <a:srgbClr val="FF0000"/>
                </a:solidFill>
              </a:rPr>
              <a:t>не</a:t>
            </a:r>
            <a:r>
              <a:rPr lang="bg-BG" sz="6000" dirty="0" smtClean="0">
                <a:solidFill>
                  <a:srgbClr val="FF0000"/>
                </a:solidFill>
              </a:rPr>
              <a:t> на</a:t>
            </a:r>
            <a:r>
              <a:rPr lang="en-US" sz="6000" dirty="0" smtClean="0">
                <a:solidFill>
                  <a:srgbClr val="FF0000"/>
                </a:solidFill>
              </a:rPr>
              <a:t>. </a:t>
            </a:r>
            <a:r>
              <a:rPr lang="en-US" sz="6000" dirty="0">
                <a:solidFill>
                  <a:srgbClr val="FF0000"/>
                </a:solidFill>
              </a:rPr>
              <a:t>. 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23928" y="2060848"/>
            <a:ext cx="4762872" cy="3777283"/>
          </a:xfrm>
        </p:spPr>
        <p:txBody>
          <a:bodyPr/>
          <a:lstStyle/>
          <a:p>
            <a:r>
              <a:rPr lang="bg-BG" dirty="0" smtClean="0"/>
              <a:t>Да издаваме прекалено много неща за себе си.</a:t>
            </a:r>
            <a:endParaRPr lang="en-US" dirty="0"/>
          </a:p>
          <a:p>
            <a:r>
              <a:rPr lang="bg-BG" dirty="0" smtClean="0"/>
              <a:t>Да ни подмамят или измамят.</a:t>
            </a:r>
            <a:endParaRPr lang="en-US" dirty="0"/>
          </a:p>
          <a:p>
            <a:r>
              <a:rPr lang="bg-BG" dirty="0" smtClean="0"/>
              <a:t>Някой може да ви ‚хакне </a:t>
            </a:r>
            <a:r>
              <a:rPr lang="bg-BG" dirty="0" err="1" smtClean="0"/>
              <a:t>акаунта‘</a:t>
            </a:r>
            <a:r>
              <a:rPr lang="bg-BG" dirty="0" smtClean="0"/>
              <a:t>.</a:t>
            </a:r>
            <a:endParaRPr lang="en-US" dirty="0"/>
          </a:p>
          <a:p>
            <a:r>
              <a:rPr lang="bg-BG" dirty="0" smtClean="0"/>
              <a:t>Може да не знаете с кого всъщност разговаряте.</a:t>
            </a:r>
            <a:endParaRPr lang="en-US" dirty="0"/>
          </a:p>
          <a:p>
            <a:r>
              <a:rPr lang="bg-BG" dirty="0" smtClean="0"/>
              <a:t>Може да станете жертва на измама.</a:t>
            </a:r>
            <a:endParaRPr lang="en-US" dirty="0"/>
          </a:p>
        </p:txBody>
      </p:sp>
      <p:pic>
        <p:nvPicPr>
          <p:cNvPr id="5" name="Content Placeholder 4" descr="Screen Shot 2017-09-27 at 13.47.58.pn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9" r="5809"/>
          <a:stretch>
            <a:fillRect/>
          </a:stretch>
        </p:blipFill>
        <p:spPr>
          <a:xfrm>
            <a:off x="467545" y="2348880"/>
            <a:ext cx="3096344" cy="346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32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02185B7-312D-4423-B307-F04B44996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65125"/>
            <a:ext cx="8263830" cy="1325563"/>
          </a:xfrm>
        </p:spPr>
        <p:txBody>
          <a:bodyPr>
            <a:noAutofit/>
          </a:bodyPr>
          <a:lstStyle/>
          <a:p>
            <a:r>
              <a:rPr lang="bg-BG" sz="4800" dirty="0" smtClean="0">
                <a:solidFill>
                  <a:srgbClr val="FF0000"/>
                </a:solidFill>
              </a:rPr>
              <a:t>Използване на приложения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3C0F952-7693-4C87-8062-1D7ABC704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56792"/>
            <a:ext cx="3857534" cy="4620171"/>
          </a:xfrm>
        </p:spPr>
        <p:txBody>
          <a:bodyPr>
            <a:normAutofit/>
          </a:bodyPr>
          <a:lstStyle/>
          <a:p>
            <a:r>
              <a:rPr lang="bg-BG" sz="2400" dirty="0" smtClean="0"/>
              <a:t>Кои приложения са ви познати?</a:t>
            </a: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bg-BG" sz="2400" dirty="0" smtClean="0"/>
              <a:t>Кажете ни кои други приложения използвате</a:t>
            </a: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bg-BG" sz="2400" dirty="0" smtClean="0"/>
              <a:t>Някой има ли канал </a:t>
            </a:r>
            <a:br>
              <a:rPr lang="bg-BG" sz="2400" dirty="0" smtClean="0"/>
            </a:br>
            <a:r>
              <a:rPr lang="bg-BG" sz="2400" dirty="0" smtClean="0"/>
              <a:t>в </a:t>
            </a:r>
            <a:r>
              <a:rPr lang="en-GB" sz="2400" dirty="0" err="1" smtClean="0"/>
              <a:t>Youtube</a:t>
            </a:r>
            <a:r>
              <a:rPr lang="en-GB" sz="2400" dirty="0" smtClean="0"/>
              <a:t>?</a:t>
            </a:r>
            <a:endParaRPr lang="en-GB" sz="2400" dirty="0"/>
          </a:p>
          <a:p>
            <a:endParaRPr lang="en-GB" sz="1700" dirty="0"/>
          </a:p>
        </p:txBody>
      </p:sp>
      <p:pic>
        <p:nvPicPr>
          <p:cNvPr id="3074" name="Picture 2" descr="https://1c9f1abc8c04eff6c99c-08042167a17cea8800ec8dbb0299ae3b.ssl.cf3.rackcdn.com/images/pic3v_xTxyR5J.focus-none.fill-640x320.jpg">
            <a:extLst>
              <a:ext uri="{FF2B5EF4-FFF2-40B4-BE49-F238E27FC236}">
                <a16:creationId xmlns="" xmlns:a16="http://schemas.microsoft.com/office/drawing/2014/main" id="{5D91C072-49E7-425C-AF08-040F940361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7" r="31645" b="-2"/>
          <a:stretch/>
        </p:blipFill>
        <p:spPr bwMode="auto">
          <a:xfrm>
            <a:off x="4486184" y="1690688"/>
            <a:ext cx="4029166" cy="368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47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31A2316-49F5-4AAA-B890-322230259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Да се пазим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Screen Shot 2017-09-21 at 13.53.21.png">
            <a:extLst>
              <a:ext uri="{FF2B5EF4-FFF2-40B4-BE49-F238E27FC236}">
                <a16:creationId xmlns="" xmlns:a16="http://schemas.microsoft.com/office/drawing/2014/main" id="{2E642E90-71EE-48EA-BAD8-E1B4C4FC4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" b="61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7619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Жаки</a:t>
            </a:r>
            <a:r>
              <a:rPr lang="en-GB" sz="6000" dirty="0" smtClean="0">
                <a:solidFill>
                  <a:srgbClr val="FF0000"/>
                </a:solidFill>
              </a:rPr>
              <a:t> </a:t>
            </a:r>
            <a:r>
              <a:rPr lang="bg-BG" sz="4400" dirty="0" smtClean="0">
                <a:solidFill>
                  <a:srgbClr val="FF0000"/>
                </a:solidFill>
              </a:rPr>
              <a:t>(видео в папка </a:t>
            </a:r>
            <a:r>
              <a:rPr lang="bg-BG" sz="4400" dirty="0">
                <a:solidFill>
                  <a:srgbClr val="FF0000"/>
                </a:solidFill>
              </a:rPr>
              <a:t>“</a:t>
            </a:r>
            <a:r>
              <a:rPr lang="de-DE" sz="4400" dirty="0" err="1">
                <a:solidFill>
                  <a:srgbClr val="FF0000"/>
                </a:solidFill>
              </a:rPr>
              <a:t>films</a:t>
            </a:r>
            <a:r>
              <a:rPr lang="de-DE" sz="4400" dirty="0">
                <a:solidFill>
                  <a:srgbClr val="FF0000"/>
                </a:solidFill>
              </a:rPr>
              <a:t>”)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400" dirty="0" smtClean="0"/>
              <a:t>Къде направи грешка</a:t>
            </a:r>
            <a:r>
              <a:rPr lang="en-US" sz="4400" dirty="0" smtClean="0"/>
              <a:t>?   </a:t>
            </a:r>
            <a:endParaRPr lang="en-US" sz="4400" dirty="0"/>
          </a:p>
          <a:p>
            <a:pPr marL="0" indent="0">
              <a:buNone/>
            </a:pPr>
            <a:endParaRPr lang="en-US" sz="4400" dirty="0"/>
          </a:p>
          <a:p>
            <a:r>
              <a:rPr lang="bg-BG" sz="4400" dirty="0" smtClean="0"/>
              <a:t>Какво трябваше да направи</a:t>
            </a:r>
            <a:r>
              <a:rPr lang="en-US" sz="4400" dirty="0" smtClean="0"/>
              <a:t>?</a:t>
            </a:r>
            <a:endParaRPr lang="en-US" sz="4400" dirty="0"/>
          </a:p>
        </p:txBody>
      </p:sp>
      <p:pic>
        <p:nvPicPr>
          <p:cNvPr id="6" name="Content Placeholder 5" descr="Screen Shot 2017-09-27 at 13.45.28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" r="5277"/>
          <a:stretch>
            <a:fillRect/>
          </a:stretch>
        </p:blipFill>
        <p:spPr>
          <a:xfrm>
            <a:off x="5508104" y="4077072"/>
            <a:ext cx="2130940" cy="1872208"/>
          </a:xfrm>
        </p:spPr>
      </p:pic>
      <p:pic>
        <p:nvPicPr>
          <p:cNvPr id="7" name="Picture 6" descr="Screen Shot 2017-09-27 at 13.47.5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84784"/>
            <a:ext cx="2108311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27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Нашите правила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Наистина ли знаете с кого разговаряте</a:t>
            </a:r>
            <a:r>
              <a:rPr lang="en-US" dirty="0" smtClean="0"/>
              <a:t>?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публикувайте обидни снимки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/>
              <a:t>Не </a:t>
            </a:r>
            <a:r>
              <a:rPr lang="bg-BG" dirty="0" smtClean="0"/>
              <a:t>споделяйте лични снимки</a:t>
            </a:r>
            <a:r>
              <a:rPr lang="en-US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Погледнете личните си настройки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приемайте приятелство от никого, когото не познавате лично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ходете на срещи с някого, с когото сте се запознали онлайн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споделяйте пароли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Ако нещо ви тревожи или разстройва,</a:t>
            </a:r>
            <a:br>
              <a:rPr lang="bg-BG" dirty="0" smtClean="0"/>
            </a:br>
            <a:r>
              <a:rPr lang="bg-BG" dirty="0" smtClean="0"/>
              <a:t>кажете на някого</a:t>
            </a:r>
            <a:r>
              <a:rPr lang="en-US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9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E9D82D4-5A80-4334-81AC-D88FF4B95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err="1" smtClean="0">
                <a:solidFill>
                  <a:srgbClr val="FF0000"/>
                </a:solidFill>
              </a:rPr>
              <a:t>Чарли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1E2BBA9-282E-4E99-BCE9-55804D7637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bg-BG" dirty="0" smtClean="0"/>
              <a:t>Филм</a:t>
            </a:r>
            <a:r>
              <a:rPr lang="en-GB" dirty="0" smtClean="0"/>
              <a:t> </a:t>
            </a:r>
            <a:r>
              <a:rPr lang="en-GB" sz="2400" u="sng" dirty="0">
                <a:hlinkClick r:id="rId3"/>
              </a:rPr>
              <a:t>https</a:t>
            </a:r>
            <a:r>
              <a:rPr lang="bg-BG" sz="2400" u="sng" dirty="0">
                <a:hlinkClick r:id="rId3"/>
              </a:rPr>
              <a:t>://</a:t>
            </a:r>
            <a:r>
              <a:rPr lang="en-GB" sz="2400" u="sng" dirty="0">
                <a:hlinkClick r:id="rId3"/>
              </a:rPr>
              <a:t>www</a:t>
            </a:r>
            <a:r>
              <a:rPr lang="bg-BG" sz="2400" u="sng" dirty="0">
                <a:hlinkClick r:id="rId3"/>
              </a:rPr>
              <a:t>.</a:t>
            </a:r>
            <a:r>
              <a:rPr lang="en-GB" sz="2400" u="sng" dirty="0" err="1">
                <a:hlinkClick r:id="rId3"/>
              </a:rPr>
              <a:t>youtube</a:t>
            </a:r>
            <a:r>
              <a:rPr lang="bg-BG" sz="2400" u="sng" dirty="0">
                <a:hlinkClick r:id="rId3"/>
              </a:rPr>
              <a:t>.</a:t>
            </a:r>
            <a:r>
              <a:rPr lang="en-GB" sz="2400" u="sng" dirty="0">
                <a:hlinkClick r:id="rId3"/>
              </a:rPr>
              <a:t>com</a:t>
            </a:r>
            <a:r>
              <a:rPr lang="bg-BG" sz="2400" u="sng" dirty="0">
                <a:hlinkClick r:id="rId3"/>
              </a:rPr>
              <a:t>/</a:t>
            </a:r>
            <a:r>
              <a:rPr lang="en-GB" sz="2400" u="sng" dirty="0">
                <a:hlinkClick r:id="rId3"/>
              </a:rPr>
              <a:t>watch</a:t>
            </a:r>
            <a:r>
              <a:rPr lang="bg-BG" sz="2400" u="sng" dirty="0">
                <a:hlinkClick r:id="rId3"/>
              </a:rPr>
              <a:t>?</a:t>
            </a:r>
            <a:r>
              <a:rPr lang="en-GB" sz="2400" u="sng" dirty="0">
                <a:hlinkClick r:id="rId3"/>
              </a:rPr>
              <a:t>v</a:t>
            </a:r>
            <a:r>
              <a:rPr lang="bg-BG" sz="2400" u="sng" dirty="0">
                <a:hlinkClick r:id="rId3"/>
              </a:rPr>
              <a:t>=</a:t>
            </a:r>
            <a:r>
              <a:rPr lang="en-GB" sz="2400" u="sng" dirty="0" err="1">
                <a:hlinkClick r:id="rId3"/>
              </a:rPr>
              <a:t>OQlIhqQea</a:t>
            </a:r>
            <a:r>
              <a:rPr lang="bg-BG" sz="2400" u="sng" dirty="0">
                <a:hlinkClick r:id="rId3"/>
              </a:rPr>
              <a:t>1</a:t>
            </a:r>
            <a:r>
              <a:rPr lang="en-GB" sz="2400" u="sng" dirty="0">
                <a:hlinkClick r:id="rId3"/>
              </a:rPr>
              <a:t>g</a:t>
            </a:r>
            <a:endParaRPr lang="en-GB" dirty="0"/>
          </a:p>
          <a:p>
            <a:r>
              <a:rPr lang="bg-BG" dirty="0" smtClean="0"/>
              <a:t>Вдигнете червена карта, когато мислите, че </a:t>
            </a:r>
            <a:r>
              <a:rPr lang="bg-BG" dirty="0" err="1" smtClean="0"/>
              <a:t>Чарли</a:t>
            </a:r>
            <a:r>
              <a:rPr lang="bg-BG" dirty="0" smtClean="0"/>
              <a:t> е в опасност. </a:t>
            </a:r>
            <a:endParaRPr lang="en-GB" dirty="0"/>
          </a:p>
          <a:p>
            <a:r>
              <a:rPr lang="bg-BG" dirty="0" smtClean="0"/>
              <a:t>Макар той/тя да е по-млад/а от вас, ние мислим, че всеки може да е </a:t>
            </a:r>
            <a:r>
              <a:rPr lang="bg-BG" i="1" dirty="0" smtClean="0"/>
              <a:t>склонен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076" name="Picture 4" descr="Related image">
            <a:extLst>
              <a:ext uri="{FF2B5EF4-FFF2-40B4-BE49-F238E27FC236}">
                <a16:creationId xmlns="" xmlns:a16="http://schemas.microsoft.com/office/drawing/2014/main" id="{F5181D77-5A1F-4A44-9DA9-74C6D8E00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6821"/>
            <a:ext cx="5050985" cy="284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94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F68147-D87A-4116-B1F2-52F2B2564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bg-BG" dirty="0" smtClean="0"/>
              <a:t>Последствия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E8BB5B-3580-4D5D-A48B-326894890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052736"/>
            <a:ext cx="8229600" cy="4525963"/>
          </a:xfrm>
        </p:spPr>
        <p:txBody>
          <a:bodyPr/>
          <a:lstStyle/>
          <a:p>
            <a:r>
              <a:rPr lang="bg-BG" dirty="0"/>
              <a:t>К</a:t>
            </a:r>
            <a:r>
              <a:rPr lang="bg-BG" dirty="0" smtClean="0"/>
              <a:t>ак да останем в безопасност онлайн</a:t>
            </a:r>
            <a:endParaRPr lang="en-GB" dirty="0"/>
          </a:p>
          <a:p>
            <a:r>
              <a:rPr lang="bg-BG" dirty="0" smtClean="0"/>
              <a:t>Филм </a:t>
            </a:r>
            <a:r>
              <a:rPr lang="en-GB" sz="2000" u="sng" dirty="0">
                <a:hlinkClick r:id="rId2"/>
              </a:rPr>
              <a:t>https</a:t>
            </a:r>
            <a:r>
              <a:rPr lang="bg-BG" sz="2000" u="sng" dirty="0">
                <a:hlinkClick r:id="rId2"/>
              </a:rPr>
              <a:t>://</a:t>
            </a:r>
            <a:r>
              <a:rPr lang="en-GB" sz="2000" u="sng" dirty="0">
                <a:hlinkClick r:id="rId2"/>
              </a:rPr>
              <a:t>www</a:t>
            </a:r>
            <a:r>
              <a:rPr lang="bg-BG" sz="2000" u="sng" dirty="0">
                <a:hlinkClick r:id="rId2"/>
              </a:rPr>
              <a:t>.</a:t>
            </a:r>
            <a:r>
              <a:rPr lang="en-GB" sz="2000" u="sng" dirty="0" err="1">
                <a:hlinkClick r:id="rId2"/>
              </a:rPr>
              <a:t>youtube</a:t>
            </a:r>
            <a:r>
              <a:rPr lang="bg-BG" sz="2000" u="sng" dirty="0">
                <a:hlinkClick r:id="rId2"/>
              </a:rPr>
              <a:t>.</a:t>
            </a:r>
            <a:r>
              <a:rPr lang="en-GB" sz="2000" u="sng" dirty="0">
                <a:hlinkClick r:id="rId2"/>
              </a:rPr>
              <a:t>com</a:t>
            </a:r>
            <a:r>
              <a:rPr lang="bg-BG" sz="2000" u="sng" dirty="0">
                <a:hlinkClick r:id="rId2"/>
              </a:rPr>
              <a:t>/</a:t>
            </a:r>
            <a:r>
              <a:rPr lang="en-GB" sz="2000" u="sng" dirty="0">
                <a:hlinkClick r:id="rId2"/>
              </a:rPr>
              <a:t>watch</a:t>
            </a:r>
            <a:r>
              <a:rPr lang="bg-BG" sz="2000" u="sng" dirty="0">
                <a:hlinkClick r:id="rId2"/>
              </a:rPr>
              <a:t>?</a:t>
            </a:r>
            <a:r>
              <a:rPr lang="en-GB" sz="2000" u="sng" dirty="0">
                <a:hlinkClick r:id="rId2"/>
              </a:rPr>
              <a:t>v</a:t>
            </a:r>
            <a:r>
              <a:rPr lang="bg-BG" sz="2000" u="sng" dirty="0">
                <a:hlinkClick r:id="rId2"/>
              </a:rPr>
              <a:t>=</a:t>
            </a:r>
            <a:r>
              <a:rPr lang="en-GB" sz="2000" u="sng" dirty="0" err="1">
                <a:hlinkClick r:id="rId2"/>
              </a:rPr>
              <a:t>EQdyBpMvdJM</a:t>
            </a:r>
            <a:endParaRPr lang="bg-BG" dirty="0" smtClean="0"/>
          </a:p>
          <a:p>
            <a:r>
              <a:rPr lang="bg-BG" dirty="0" smtClean="0"/>
              <a:t>Предложете какво може да направи Джейн, за да остане в безопасност</a:t>
            </a:r>
            <a:endParaRPr lang="en-GB" dirty="0"/>
          </a:p>
        </p:txBody>
      </p:sp>
      <p:sp>
        <p:nvSpPr>
          <p:cNvPr id="4" name="AutoShape 2" descr="Image result for consequences CEOP">
            <a:extLst>
              <a:ext uri="{FF2B5EF4-FFF2-40B4-BE49-F238E27FC236}">
                <a16:creationId xmlns:a16="http://schemas.microsoft.com/office/drawing/2014/main" xmlns="" id="{68E7C25C-DE90-411B-B5E4-50E2D54BCF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consequences CEOP">
            <a:extLst>
              <a:ext uri="{FF2B5EF4-FFF2-40B4-BE49-F238E27FC236}">
                <a16:creationId xmlns:a16="http://schemas.microsoft.com/office/drawing/2014/main" xmlns="" id="{DE68B77F-CEA3-40BC-801B-94A48720A7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2" name="Picture 6" descr="Image result for consequences CEOP">
            <a:extLst>
              <a:ext uri="{FF2B5EF4-FFF2-40B4-BE49-F238E27FC236}">
                <a16:creationId xmlns:a16="http://schemas.microsoft.com/office/drawing/2014/main" xmlns="" id="{866A703F-835B-497C-994A-ABF622C56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136" y="3068960"/>
            <a:ext cx="3793728" cy="284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55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b="1" dirty="0" smtClean="0">
                <a:solidFill>
                  <a:srgbClr val="F79646"/>
                </a:solidFill>
              </a:rPr>
              <a:t>План за действие</a:t>
            </a:r>
            <a:endParaRPr lang="en-US" sz="6000" b="1" dirty="0">
              <a:solidFill>
                <a:srgbClr val="F79646"/>
              </a:solidFill>
            </a:endParaRPr>
          </a:p>
        </p:txBody>
      </p:sp>
      <p:pic>
        <p:nvPicPr>
          <p:cNvPr id="3" name="Picture 2" descr="Screen Shot 2018-02-01 at 14.27.5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44824"/>
            <a:ext cx="5291428" cy="455622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94602" y="5696561"/>
            <a:ext cx="8229600" cy="1143000"/>
          </a:xfrm>
          <a:prstGeom prst="rect">
            <a:avLst/>
          </a:prstGeom>
        </p:spPr>
        <p:txBody>
          <a:bodyPr vert="horz" lIns="91440" tIns="45720" rIns="91440" bIns="45720" numCol="1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bg-BG" b="1" dirty="0" smtClean="0">
                <a:solidFill>
                  <a:srgbClr val="F79646"/>
                </a:solidFill>
              </a:rPr>
              <a:t>Предприемете действие</a:t>
            </a:r>
            <a:endParaRPr lang="en-US" b="1" dirty="0">
              <a:solidFill>
                <a:srgbClr val="F79646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7" y="1484313"/>
            <a:ext cx="2925763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603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numCol="1"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 numCol="1"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3546</Words>
  <Application>Microsoft Office PowerPoint</Application>
  <PresentationFormat>Bildschirmpräsentation (4:3)</PresentationFormat>
  <Paragraphs>519</Paragraphs>
  <Slides>102</Slides>
  <Notes>9</Notes>
  <HiddenSlides>0</HiddenSlides>
  <MMClips>1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102</vt:i4>
      </vt:variant>
    </vt:vector>
  </HeadingPairs>
  <TitlesOfParts>
    <vt:vector size="103" baseType="lpstr">
      <vt:lpstr>Office Theme</vt:lpstr>
      <vt:lpstr>Работна среща с работещи в сферата</vt:lpstr>
      <vt:lpstr>За топене на леда</vt:lpstr>
      <vt:lpstr>Остров на любовта</vt:lpstr>
      <vt:lpstr>Кръг на връзките</vt:lpstr>
      <vt:lpstr>Връзки</vt:lpstr>
      <vt:lpstr>Партньорска връзка</vt:lpstr>
      <vt:lpstr>Какво е добра връзка?</vt:lpstr>
      <vt:lpstr>Добра връзка</vt:lpstr>
      <vt:lpstr>Добра връзка</vt:lpstr>
      <vt:lpstr>Добра връзка</vt:lpstr>
      <vt:lpstr>Какво казват младите хора?</vt:lpstr>
      <vt:lpstr>Добра връзка…?</vt:lpstr>
      <vt:lpstr>Игра на карти Връзки</vt:lpstr>
      <vt:lpstr>Да гледаме това видео (папка „films“)</vt:lpstr>
      <vt:lpstr>PowerPoint-Präsentation</vt:lpstr>
      <vt:lpstr>Сексуална експлоатация: какво е това?</vt:lpstr>
      <vt:lpstr>Сексуална експлоатация е: </vt:lpstr>
      <vt:lpstr>Склоняването (grooming) е: </vt:lpstr>
      <vt:lpstr>Разпознаване на знаците</vt:lpstr>
      <vt:lpstr>Индикатори</vt:lpstr>
      <vt:lpstr>Сексуална експлоатация: индикатори</vt:lpstr>
      <vt:lpstr>Рискови фактори</vt:lpstr>
      <vt:lpstr>Защо се случва?</vt:lpstr>
      <vt:lpstr>Рискови фактори</vt:lpstr>
      <vt:lpstr>Филм (папка „films“)</vt:lpstr>
      <vt:lpstr>Защо хората не знаят, че това се случва (това казват менторите в Англия...)?</vt:lpstr>
      <vt:lpstr>Защо хората не знаят, че се случва?</vt:lpstr>
      <vt:lpstr>Защо хората не знаят, че се случва?</vt:lpstr>
      <vt:lpstr>Някои факти и цифри…</vt:lpstr>
      <vt:lpstr>Докладване</vt:lpstr>
      <vt:lpstr>Филм https://www.nspcc.org.uk/preventing-abuse/child-abuse-and-neglect/child-sexual-abuse/</vt:lpstr>
      <vt:lpstr>Причини за липса на докладване</vt:lpstr>
      <vt:lpstr>Хората със СОП / уязвими хора:</vt:lpstr>
      <vt:lpstr>Да извисим глас + да бъдем чути</vt:lpstr>
      <vt:lpstr>Филм „video Barnardo's” http://www.barnardos.org.uk/what_we_do/our_work/sexual_exploitation/about-cse/cse-our-work.htm</vt:lpstr>
      <vt:lpstr>Да подобрим докладването</vt:lpstr>
      <vt:lpstr>Как да останем в безопасност от</vt:lpstr>
      <vt:lpstr>Сексуална експлоатация:  поемете контрол</vt:lpstr>
      <vt:lpstr>Кръг на Сигурност</vt:lpstr>
      <vt:lpstr>Кръг на Сигурност</vt:lpstr>
      <vt:lpstr>Кръг на Сигурност</vt:lpstr>
      <vt:lpstr>PowerPoint-Präsentation</vt:lpstr>
      <vt:lpstr>Какви са правата ви?</vt:lpstr>
      <vt:lpstr>Твоите права</vt:lpstr>
      <vt:lpstr>Да можем да казваме „НЕ“!!!</vt:lpstr>
      <vt:lpstr>Да можем да казваме „НЕ“!!!</vt:lpstr>
      <vt:lpstr>Още филми:</vt:lpstr>
      <vt:lpstr>Някой, който ни изслушва</vt:lpstr>
      <vt:lpstr>Къде да получим помощ? </vt:lpstr>
      <vt:lpstr>Да кажеш НЕ и да имаш някой, който те изслушва – бързи въпроси:</vt:lpstr>
      <vt:lpstr>Увереност &amp; самочувствие</vt:lpstr>
      <vt:lpstr>Да имаме самоувереност</vt:lpstr>
      <vt:lpstr>Да имаме самоувереност</vt:lpstr>
      <vt:lpstr>Доверие и самочувствие - бързи въпроси:</vt:lpstr>
      <vt:lpstr>Добър сексуален живот</vt:lpstr>
      <vt:lpstr>Секс образование</vt:lpstr>
      <vt:lpstr>Секс / здравно образование и възможности за здравословно сексуално изразяване - бързи въпроси</vt:lpstr>
      <vt:lpstr>Да знаем какво означава „лично“</vt:lpstr>
      <vt:lpstr>Да знаем какво означава „лично“</vt:lpstr>
      <vt:lpstr>Да остане лично? Филм https://www.nspcc.org.uk/preventing-abuse/child-abuse-and-neglect/online-abuse/ или: https://www.youtube.com/watch?v=z1n9Jly3CQ8</vt:lpstr>
      <vt:lpstr>Алекс</vt:lpstr>
      <vt:lpstr>Филм Гащодракон, Панталонтропос www.nspcc.org.uk/pants</vt:lpstr>
      <vt:lpstr>PowerPoint-Präsentation</vt:lpstr>
      <vt:lpstr>PowerPoint-Präsentation</vt:lpstr>
      <vt:lpstr>PowerPoint-Präsentation</vt:lpstr>
      <vt:lpstr>Интервю с Тоби</vt:lpstr>
      <vt:lpstr>Как работи Кръгът на сигурност?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Работа в малки групи:</vt:lpstr>
      <vt:lpstr>…и социалните медии?!</vt:lpstr>
      <vt:lpstr>Филм онлайн грууминг дете https://www.youtube.com/watch?v=S9QNkYjd_cI  Филм „Little Red Riding Mood“ https://www.youtube.com/watch?v=QQCZigyQi60 </vt:lpstr>
      <vt:lpstr>Използване на социални медии</vt:lpstr>
      <vt:lpstr>Използване на социални медии</vt:lpstr>
      <vt:lpstr>Да останем в безопасност онлайн</vt:lpstr>
      <vt:lpstr>Какво са социалните медии?</vt:lpstr>
      <vt:lpstr>Социални медии</vt:lpstr>
      <vt:lpstr>Казваме да на. . . </vt:lpstr>
      <vt:lpstr>Казваме не на. . . </vt:lpstr>
      <vt:lpstr>Използване на приложения</vt:lpstr>
      <vt:lpstr>Да се пазим</vt:lpstr>
      <vt:lpstr>Жаки (видео в папка “films”)</vt:lpstr>
      <vt:lpstr>Нашите правила</vt:lpstr>
      <vt:lpstr>Чарли</vt:lpstr>
      <vt:lpstr>Последствия</vt:lpstr>
      <vt:lpstr>План за действие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HOPE Project</dc:title>
  <dc:creator>Peter Salisbury</dc:creator>
  <cp:lastModifiedBy>Heitmann, Monika</cp:lastModifiedBy>
  <cp:revision>201</cp:revision>
  <dcterms:created xsi:type="dcterms:W3CDTF">2017-03-22T13:06:03Z</dcterms:created>
  <dcterms:modified xsi:type="dcterms:W3CDTF">2019-09-23T12:01:27Z</dcterms:modified>
</cp:coreProperties>
</file>