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media/audio1.bin" ContentType="audio/unknown"/>
  <Override PartName="/ppt/media/audio2.bin" ContentType="audio/unknown"/>
  <Override PartName="/ppt/media/audio3.bin" ContentType="audio/unknown"/>
  <Override PartName="/ppt/media/audio4.bin" ContentType="audio/unknown"/>
  <Override PartName="/ppt/media/audio5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1"/>
  </p:notes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6" r:id="rId50"/>
    <p:sldId id="317" r:id="rId51"/>
    <p:sldId id="318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26" r:id="rId60"/>
    <p:sldId id="327" r:id="rId61"/>
    <p:sldId id="328" r:id="rId62"/>
    <p:sldId id="329" r:id="rId63"/>
    <p:sldId id="330" r:id="rId64"/>
    <p:sldId id="331" r:id="rId65"/>
    <p:sldId id="332" r:id="rId66"/>
    <p:sldId id="333" r:id="rId67"/>
    <p:sldId id="334" r:id="rId68"/>
    <p:sldId id="335" r:id="rId69"/>
    <p:sldId id="336" r:id="rId70"/>
    <p:sldId id="337" r:id="rId71"/>
    <p:sldId id="338" r:id="rId72"/>
    <p:sldId id="339" r:id="rId73"/>
    <p:sldId id="340" r:id="rId74"/>
    <p:sldId id="341" r:id="rId75"/>
    <p:sldId id="342" r:id="rId76"/>
    <p:sldId id="343" r:id="rId77"/>
    <p:sldId id="344" r:id="rId78"/>
    <p:sldId id="345" r:id="rId79"/>
    <p:sldId id="346" r:id="rId80"/>
    <p:sldId id="347" r:id="rId81"/>
    <p:sldId id="348" r:id="rId82"/>
    <p:sldId id="349" r:id="rId83"/>
    <p:sldId id="350" r:id="rId84"/>
    <p:sldId id="351" r:id="rId85"/>
    <p:sldId id="352" r:id="rId86"/>
    <p:sldId id="353" r:id="rId87"/>
    <p:sldId id="354" r:id="rId88"/>
    <p:sldId id="355" r:id="rId89"/>
    <p:sldId id="356" r:id="rId90"/>
    <p:sldId id="357" r:id="rId91"/>
    <p:sldId id="358" r:id="rId92"/>
    <p:sldId id="359" r:id="rId93"/>
    <p:sldId id="360" r:id="rId94"/>
    <p:sldId id="361" r:id="rId95"/>
    <p:sldId id="362" r:id="rId96"/>
    <p:sldId id="363" r:id="rId97"/>
    <p:sldId id="364" r:id="rId98"/>
    <p:sldId id="365" r:id="rId99"/>
    <p:sldId id="366" r:id="rId100"/>
    <p:sldId id="367" r:id="rId101"/>
    <p:sldId id="368" r:id="rId102"/>
    <p:sldId id="369" r:id="rId103"/>
    <p:sldId id="370" r:id="rId104"/>
    <p:sldId id="371" r:id="rId105"/>
    <p:sldId id="372" r:id="rId106"/>
    <p:sldId id="373" r:id="rId107"/>
    <p:sldId id="374" r:id="rId108"/>
    <p:sldId id="375" r:id="rId109"/>
    <p:sldId id="376" r:id="rId110"/>
    <p:sldId id="377" r:id="rId111"/>
    <p:sldId id="378" r:id="rId112"/>
    <p:sldId id="379" r:id="rId113"/>
    <p:sldId id="380" r:id="rId114"/>
    <p:sldId id="381" r:id="rId115"/>
    <p:sldId id="382" r:id="rId116"/>
    <p:sldId id="383" r:id="rId117"/>
    <p:sldId id="384" r:id="rId118"/>
    <p:sldId id="385" r:id="rId119"/>
    <p:sldId id="386" r:id="rId120"/>
    <p:sldId id="387" r:id="rId121"/>
    <p:sldId id="388" r:id="rId122"/>
    <p:sldId id="389" r:id="rId123"/>
    <p:sldId id="390" r:id="rId124"/>
    <p:sldId id="391" r:id="rId125"/>
    <p:sldId id="392" r:id="rId126"/>
    <p:sldId id="393" r:id="rId127"/>
    <p:sldId id="394" r:id="rId128"/>
    <p:sldId id="395" r:id="rId129"/>
    <p:sldId id="396" r:id="rId130"/>
    <p:sldId id="397" r:id="rId131"/>
    <p:sldId id="398" r:id="rId132"/>
    <p:sldId id="399" r:id="rId133"/>
    <p:sldId id="400" r:id="rId134"/>
    <p:sldId id="401" r:id="rId135"/>
    <p:sldId id="402" r:id="rId136"/>
    <p:sldId id="403" r:id="rId137"/>
    <p:sldId id="404" r:id="rId138"/>
    <p:sldId id="405" r:id="rId139"/>
    <p:sldId id="406" r:id="rId140"/>
    <p:sldId id="407" r:id="rId141"/>
    <p:sldId id="408" r:id="rId142"/>
    <p:sldId id="409" r:id="rId143"/>
    <p:sldId id="410" r:id="rId144"/>
    <p:sldId id="411" r:id="rId145"/>
    <p:sldId id="412" r:id="rId146"/>
    <p:sldId id="413" r:id="rId147"/>
    <p:sldId id="414" r:id="rId148"/>
    <p:sldId id="415" r:id="rId149"/>
    <p:sldId id="258" r:id="rId1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62" autoAdjust="0"/>
  </p:normalViewPr>
  <p:slideViewPr>
    <p:cSldViewPr>
      <p:cViewPr>
        <p:scale>
          <a:sx n="76" d="100"/>
          <a:sy n="76" d="100"/>
        </p:scale>
        <p:origin x="-1914" y="-6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28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theme" Target="theme/theme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tableStyles" Target="tableStyle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1FAA51-BB8B-1C44-939C-775C595B8DA7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36999-C84F-2C48-B888-650CD0E2C45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816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4F61E2F-9927-5B47-8D7E-F8ADCC2D2D2E}" type="slidenum">
              <a:rPr lang="en-US" sz="1200"/>
              <a:pPr/>
              <a:t>26</a:t>
            </a:fld>
            <a:endParaRPr lang="en-US" sz="1200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n-cs"/>
              </a:rPr>
              <a:t>Post-Phil, CE has asked what we need (capacity and resources) to spread initiative across Devon.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8ED79F9-46BD-4043-AB12-CF045DDF6231}" type="slidenum">
              <a:rPr lang="en-US" sz="1200"/>
              <a:pPr/>
              <a:t>27</a:t>
            </a:fld>
            <a:endParaRPr lang="en-US" sz="1200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n-cs"/>
              </a:rPr>
              <a:t>Post-Phil, CE has asked what we need (capacity and resources) to spread initiative across Devon.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F58F097-437B-A74F-AC64-EA2D8BC0316C}" type="slidenum">
              <a:rPr lang="en-US" sz="1200"/>
              <a:pPr/>
              <a:t>28</a:t>
            </a:fld>
            <a:endParaRPr lang="en-US" sz="1200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n-cs"/>
              </a:rPr>
              <a:t>Post-Phil, CE has asked what we need (capacity and resources) to spread initiative across Devon.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/>
              <a:t>Post its</a:t>
            </a:r>
          </a:p>
          <a:p>
            <a:r>
              <a:rPr lang="en-US"/>
              <a:t>Drawing</a:t>
            </a: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D4BF095-199A-6C4C-ACDB-855D3DA6A6B5}" type="slidenum">
              <a:rPr lang="en-US" sz="1200"/>
              <a:pPr/>
              <a:t>37</a:t>
            </a:fld>
            <a:endParaRPr 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5B1CC6F-ED8A-5E48-B8A1-8AAD0C38B019}" type="slidenum">
              <a:rPr lang="en-US" sz="1200"/>
              <a:pPr/>
              <a:t>51</a:t>
            </a:fld>
            <a:endParaRPr lang="en-US" sz="1200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/>
              <a:t>Boyfriend/Girlfriend</a:t>
            </a:r>
          </a:p>
          <a:p>
            <a:r>
              <a:rPr lang="en-US"/>
              <a:t>Someone special</a:t>
            </a:r>
          </a:p>
          <a:p>
            <a:endParaRPr lang="en-US"/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99C43E01-F317-4040-9385-3EE217919153}" type="slidenum">
              <a:rPr lang="en-US" sz="1200"/>
              <a:pPr/>
              <a:t>60</a:t>
            </a:fld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838200" y="2133600"/>
            <a:ext cx="3962400" cy="2687638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133600"/>
            <a:ext cx="3962400" cy="26876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43000" y="6477000"/>
            <a:ext cx="19050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2FD7E-1D37-4244-B06A-71EE166C7A7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81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2133600"/>
            <a:ext cx="3962400" cy="26876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53000" y="2133600"/>
            <a:ext cx="3962400" cy="2687638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43000" y="6477000"/>
            <a:ext cx="19050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0F38D-13A7-924C-9182-A10EBA36E33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7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492896"/>
            <a:ext cx="8964488" cy="2766169"/>
          </a:xfrm>
        </p:spPr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rgbClr val="007DC3"/>
                </a:solidFill>
              </a:rPr>
              <a:t>HOPE</a:t>
            </a:r>
            <a:r>
              <a:rPr lang="en-US" sz="6600" b="1" dirty="0">
                <a:solidFill>
                  <a:srgbClr val="007DC3"/>
                </a:solidFill>
              </a:rPr>
              <a:t/>
            </a:r>
            <a:br>
              <a:rPr lang="en-US" sz="6600" b="1" dirty="0">
                <a:solidFill>
                  <a:srgbClr val="007DC3"/>
                </a:solidFill>
              </a:rPr>
            </a:br>
            <a:r>
              <a:rPr lang="en-US" sz="3600" b="1" dirty="0">
                <a:solidFill>
                  <a:srgbClr val="007DC3"/>
                </a:solidFill>
              </a:rPr>
              <a:t>(Helping Ourselves </a:t>
            </a:r>
            <a:r>
              <a:rPr lang="en-US" sz="3600" b="1" dirty="0" smtClean="0">
                <a:solidFill>
                  <a:srgbClr val="007DC3"/>
                </a:solidFill>
              </a:rPr>
              <a:t>Prevent Exploitation</a:t>
            </a:r>
            <a:r>
              <a:rPr lang="en-US" sz="3600" b="1" dirty="0">
                <a:solidFill>
                  <a:srgbClr val="007DC3"/>
                </a:solidFill>
              </a:rPr>
              <a:t>)</a:t>
            </a:r>
            <a:r>
              <a:rPr lang="en-US" b="1" dirty="0">
                <a:solidFill>
                  <a:srgbClr val="007DC3"/>
                </a:solidFill>
              </a:rPr>
              <a:t/>
            </a:r>
            <a:br>
              <a:rPr lang="en-US" b="1" dirty="0">
                <a:solidFill>
                  <a:srgbClr val="007DC3"/>
                </a:solidFill>
              </a:rPr>
            </a:br>
            <a:r>
              <a:rPr lang="bg-BG" altLang="ja-JP" sz="5300" b="1" dirty="0" smtClean="0">
                <a:solidFill>
                  <a:srgbClr val="007DC3"/>
                </a:solidFill>
              </a:rPr>
              <a:t>Обучаване на Ментори </a:t>
            </a:r>
            <a:r>
              <a:rPr lang="en-US" altLang="ja-JP" sz="4800" dirty="0">
                <a:solidFill>
                  <a:srgbClr val="007DC3"/>
                </a:solidFill>
              </a:rPr>
              <a:t/>
            </a:r>
            <a:br>
              <a:rPr lang="en-US" altLang="ja-JP" sz="4800" dirty="0">
                <a:solidFill>
                  <a:srgbClr val="007DC3"/>
                </a:solidFill>
              </a:rPr>
            </a:br>
            <a:r>
              <a:rPr lang="bg-BG" dirty="0" smtClean="0">
                <a:solidFill>
                  <a:schemeClr val="accent2"/>
                </a:solidFill>
              </a:rPr>
              <a:t>Предпазване на хора със специални образователни потребности от сексуална експлоатация</a:t>
            </a:r>
            <a:r>
              <a:rPr lang="en-US" sz="3200" dirty="0">
                <a:solidFill>
                  <a:schemeClr val="accent2"/>
                </a:solidFill>
              </a:rPr>
              <a:t/>
            </a:r>
            <a:br>
              <a:rPr lang="en-US" sz="3200" dirty="0">
                <a:solidFill>
                  <a:schemeClr val="accent2"/>
                </a:solidFill>
              </a:rPr>
            </a:br>
            <a:endParaRPr lang="en-GB" sz="4000" dirty="0">
              <a:solidFill>
                <a:schemeClr val="accent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2656"/>
            <a:ext cx="2664296" cy="1855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47727"/>
            <a:ext cx="23431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59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1" descr="fire aalarm 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308100"/>
            <a:ext cx="405765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Arial" charset="0"/>
            </a:endParaRPr>
          </a:p>
        </p:txBody>
      </p:sp>
      <p:pic>
        <p:nvPicPr>
          <p:cNvPr id="7170" name="Picture 3" descr="toilet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562225"/>
            <a:ext cx="5080000" cy="243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Arial" charset="0"/>
            </a:endParaRPr>
          </a:p>
        </p:txBody>
      </p:sp>
      <p:pic>
        <p:nvPicPr>
          <p:cNvPr id="8194" name="Picture 2" descr="teae break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1871663"/>
            <a:ext cx="5889625" cy="44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Arial" charset="0"/>
            </a:endParaRPr>
          </a:p>
        </p:txBody>
      </p:sp>
      <p:pic>
        <p:nvPicPr>
          <p:cNvPr id="9218" name="Picture 2" descr="no phone sig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938" y="1752600"/>
            <a:ext cx="3389312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Arial" charset="0"/>
            </a:endParaRPr>
          </a:p>
        </p:txBody>
      </p:sp>
      <p:pic>
        <p:nvPicPr>
          <p:cNvPr id="10242" name="Picture 2" descr="no smoki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1752600"/>
            <a:ext cx="28448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/>
          <p:cNvSpPr>
            <a:spLocks noGrp="1"/>
          </p:cNvSpPr>
          <p:nvPr>
            <p:ph type="title"/>
          </p:nvPr>
        </p:nvSpPr>
        <p:spPr>
          <a:xfrm>
            <a:off x="323528" y="609600"/>
            <a:ext cx="8425185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007DC3"/>
                </a:solidFill>
                <a:latin typeface="Arial" charset="0"/>
              </a:rPr>
              <a:t>Какво ще правим днес </a:t>
            </a:r>
            <a:r>
              <a:rPr lang="en-US" sz="4400" dirty="0" smtClean="0">
                <a:solidFill>
                  <a:srgbClr val="007DC3"/>
                </a:solidFill>
                <a:latin typeface="Arial" charset="0"/>
              </a:rPr>
              <a:t>1</a:t>
            </a:r>
            <a:endParaRPr lang="en-US" sz="4400" dirty="0">
              <a:solidFill>
                <a:srgbClr val="007DC3"/>
              </a:solidFill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sz="3200" dirty="0" smtClean="0">
                <a:latin typeface="Arial" charset="0"/>
              </a:rPr>
              <a:t>Представяне и Загрявка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Основни правила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Какво е сексуална експлоатация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 това влияе върху хора със специални образователни потребности?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Какво можем да направим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Обучение на ментори връстници</a:t>
            </a:r>
            <a:r>
              <a:rPr lang="en-US" sz="3200" dirty="0" smtClean="0">
                <a:latin typeface="Arial" charset="0"/>
              </a:rPr>
              <a:t>.</a:t>
            </a:r>
            <a:endParaRPr lang="en-US" sz="32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400" dirty="0" smtClean="0">
                <a:solidFill>
                  <a:srgbClr val="007DC3"/>
                </a:solidFill>
                <a:latin typeface="Arial" charset="0"/>
              </a:rPr>
              <a:t>Какво ще правим днес </a:t>
            </a:r>
            <a:r>
              <a:rPr lang="en-US" sz="4000" dirty="0" smtClean="0">
                <a:solidFill>
                  <a:srgbClr val="007DC3"/>
                </a:solidFill>
                <a:latin typeface="Arial" charset="0"/>
              </a:rPr>
              <a:t>2</a:t>
            </a:r>
            <a:endParaRPr lang="en-US" sz="4000" dirty="0">
              <a:solidFill>
                <a:srgbClr val="007DC3"/>
              </a:solidFill>
              <a:latin typeface="Arial" charset="0"/>
            </a:endParaRPr>
          </a:p>
        </p:txBody>
      </p:sp>
      <p:sp>
        <p:nvSpPr>
          <p:cNvPr id="12290" name="Content Placeholder 2"/>
          <p:cNvSpPr>
            <a:spLocks noGrp="1"/>
          </p:cNvSpPr>
          <p:nvPr>
            <p:ph idx="1"/>
          </p:nvPr>
        </p:nvSpPr>
        <p:spPr>
          <a:xfrm>
            <a:off x="685800" y="1628800"/>
            <a:ext cx="8207375" cy="3933800"/>
          </a:xfrm>
        </p:spPr>
        <p:txBody>
          <a:bodyPr/>
          <a:lstStyle/>
          <a:p>
            <a:r>
              <a:rPr lang="bg-BG" sz="3200" dirty="0" smtClean="0">
                <a:latin typeface="Arial" charset="0"/>
              </a:rPr>
              <a:t>Обучение на хора със специални образователни потребности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Справяне с разкриването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Нашият обучителен семинар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Пръстенът на безопасността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Учебници и други ресурси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Какво трябва да направим сега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800" dirty="0" smtClean="0">
                <a:solidFill>
                  <a:schemeClr val="accent1"/>
                </a:solidFill>
                <a:latin typeface="Arial" charset="0"/>
              </a:rPr>
              <a:t>Представяне и Загрявка</a:t>
            </a:r>
            <a:endParaRPr lang="en-US" sz="4800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1331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sz="3600" dirty="0" smtClean="0">
                <a:latin typeface="Calibri" charset="0"/>
              </a:rPr>
              <a:t>Кръг от имена</a:t>
            </a:r>
            <a:endParaRPr lang="en-US" sz="3600" dirty="0" smtClean="0">
              <a:latin typeface="Calibri" charset="0"/>
            </a:endParaRPr>
          </a:p>
          <a:p>
            <a:r>
              <a:rPr lang="bg-BG" sz="3600" dirty="0" smtClean="0">
                <a:latin typeface="Calibri" charset="0"/>
              </a:rPr>
              <a:t>Кажи си името и</a:t>
            </a:r>
            <a:r>
              <a:rPr lang="en-US" sz="3600" dirty="0" smtClean="0">
                <a:latin typeface="Calibri" charset="0"/>
              </a:rPr>
              <a:t>. . . </a:t>
            </a:r>
          </a:p>
          <a:p>
            <a:r>
              <a:rPr lang="en-US" sz="3600" dirty="0" smtClean="0">
                <a:latin typeface="Calibri" charset="0"/>
              </a:rPr>
              <a:t>. . . </a:t>
            </a:r>
            <a:r>
              <a:rPr lang="bg-BG" sz="3600" dirty="0" smtClean="0">
                <a:latin typeface="Calibri" charset="0"/>
              </a:rPr>
              <a:t>Кажи нещо, което харесваш започващо със същата буква</a:t>
            </a:r>
            <a:r>
              <a:rPr lang="en-US" sz="3600" dirty="0" smtClean="0">
                <a:latin typeface="Calibri" charset="0"/>
              </a:rPr>
              <a:t>.</a:t>
            </a:r>
          </a:p>
          <a:p>
            <a:r>
              <a:rPr lang="bg-BG" sz="3600" dirty="0" smtClean="0">
                <a:latin typeface="Calibri" charset="0"/>
              </a:rPr>
              <a:t>Например</a:t>
            </a:r>
            <a:r>
              <a:rPr lang="en-US" sz="3600" dirty="0" smtClean="0">
                <a:latin typeface="Calibri" charset="0"/>
              </a:rPr>
              <a:t>:</a:t>
            </a:r>
          </a:p>
          <a:p>
            <a:pPr marL="0" indent="0">
              <a:buNone/>
            </a:pPr>
            <a:r>
              <a:rPr lang="en-US" dirty="0" smtClean="0">
                <a:latin typeface="Calibri" charset="0"/>
              </a:rPr>
              <a:t>“</a:t>
            </a:r>
            <a:r>
              <a:rPr lang="en-GB" dirty="0" err="1"/>
              <a:t>Името</a:t>
            </a:r>
            <a:r>
              <a:rPr lang="en-GB" dirty="0"/>
              <a:t> </a:t>
            </a:r>
            <a:r>
              <a:rPr lang="en-GB" dirty="0" err="1"/>
              <a:t>ми</a:t>
            </a:r>
            <a:r>
              <a:rPr lang="en-GB" dirty="0"/>
              <a:t> е </a:t>
            </a:r>
            <a:r>
              <a:rPr lang="en-GB" dirty="0" err="1" smtClean="0"/>
              <a:t>Род</a:t>
            </a:r>
            <a:r>
              <a:rPr lang="en-GB" dirty="0" smtClean="0"/>
              <a:t> . . . </a:t>
            </a:r>
            <a:r>
              <a:rPr lang="bg-BG" dirty="0" smtClean="0"/>
              <a:t>Харесвам</a:t>
            </a:r>
            <a:r>
              <a:rPr lang="en-GB" dirty="0" smtClean="0"/>
              <a:t> </a:t>
            </a:r>
            <a:r>
              <a:rPr lang="bg-BG" dirty="0" smtClean="0"/>
              <a:t>Риба</a:t>
            </a:r>
            <a:r>
              <a:rPr lang="en-GB" dirty="0" smtClean="0"/>
              <a:t> “</a:t>
            </a:r>
            <a:endParaRPr lang="en-US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3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25538"/>
          </a:xfrm>
        </p:spPr>
        <p:txBody>
          <a:bodyPr/>
          <a:lstStyle/>
          <a:p>
            <a:pPr algn="ctr"/>
            <a:r>
              <a:rPr lang="bg-BG" sz="4400" b="1" i="1" dirty="0" smtClean="0">
                <a:solidFill>
                  <a:srgbClr val="4F81BD"/>
                </a:solidFill>
                <a:latin typeface="Arial" charset="0"/>
              </a:rPr>
              <a:t>Разчупване на леда</a:t>
            </a:r>
            <a:endParaRPr lang="en-US" sz="4400" b="1" i="1" dirty="0">
              <a:solidFill>
                <a:srgbClr val="4F81BD"/>
              </a:solidFill>
              <a:latin typeface="Arial" charset="0"/>
            </a:endParaRPr>
          </a:p>
        </p:txBody>
      </p:sp>
      <p:pic>
        <p:nvPicPr>
          <p:cNvPr id="14338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9" r="14539"/>
          <a:stretch>
            <a:fillRect/>
          </a:stretch>
        </p:blipFill>
        <p:spPr>
          <a:xfrm>
            <a:off x="395536" y="764704"/>
            <a:ext cx="1609725" cy="1511300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851275" y="1989138"/>
            <a:ext cx="4606925" cy="3573462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Застанете в кръг</a:t>
            </a:r>
            <a:endParaRPr lang="en-US" sz="3600" dirty="0" smtClean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36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Хванете въжето</a:t>
            </a:r>
            <a:endParaRPr lang="en-US" sz="3600" dirty="0" smtClean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sz="36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Направете формата, която ви кажа</a:t>
            </a:r>
            <a:endParaRPr lang="en-US" sz="3600" dirty="0" smtClean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>
              <a:ea typeface="+mn-ea"/>
              <a:cs typeface="+mn-cs"/>
            </a:endParaRPr>
          </a:p>
        </p:txBody>
      </p:sp>
      <p:pic>
        <p:nvPicPr>
          <p:cNvPr id="14340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97152"/>
            <a:ext cx="22209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31242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latin typeface="Arial" charset="0"/>
              </a:rPr>
              <a:t>Спиране на жаргона!</a:t>
            </a:r>
            <a:endParaRPr lang="en-US" sz="6000" dirty="0">
              <a:latin typeface="Arial" charset="0"/>
            </a:endParaRPr>
          </a:p>
        </p:txBody>
      </p:sp>
      <p:sp>
        <p:nvSpPr>
          <p:cNvPr id="15362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 smtClean="0">
                <a:latin typeface="Arial" charset="0"/>
              </a:rPr>
              <a:t>Когато не разбираме какво говорите</a:t>
            </a:r>
            <a:r>
              <a:rPr lang="en-US" sz="4400" dirty="0" smtClean="0">
                <a:latin typeface="Arial" charset="0"/>
              </a:rPr>
              <a:t>. </a:t>
            </a:r>
            <a:r>
              <a:rPr lang="en-US" sz="4400" dirty="0">
                <a:latin typeface="Arial" charset="0"/>
              </a:rPr>
              <a:t>. . </a:t>
            </a:r>
          </a:p>
        </p:txBody>
      </p:sp>
      <p:pic>
        <p:nvPicPr>
          <p:cNvPr id="15363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 dirty="0" smtClean="0">
                <a:solidFill>
                  <a:srgbClr val="4F81BD"/>
                </a:solidFill>
                <a:latin typeface="Arial" charset="0"/>
              </a:rPr>
              <a:t>HOPE</a:t>
            </a:r>
            <a:r>
              <a:rPr lang="bg-BG" sz="5400" b="1" dirty="0" smtClean="0">
                <a:solidFill>
                  <a:srgbClr val="4F81BD"/>
                </a:solidFill>
                <a:latin typeface="Arial" charset="0"/>
              </a:rPr>
              <a:t> (НАДЕЖДА)</a:t>
            </a:r>
            <a:endParaRPr lang="en-US" sz="54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sz="2600" dirty="0" smtClean="0">
                <a:latin typeface="Arial" charset="0"/>
              </a:rPr>
              <a:t>Финансиране от Европейския съюз</a:t>
            </a:r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2017 - 2019</a:t>
            </a:r>
          </a:p>
          <a:p>
            <a:r>
              <a:rPr lang="bg-BG" sz="2600" dirty="0" smtClean="0">
                <a:latin typeface="Arial" charset="0"/>
              </a:rPr>
              <a:t>Проект на ментори връстници</a:t>
            </a:r>
            <a:endParaRPr lang="en-US" sz="2600" dirty="0">
              <a:latin typeface="Arial" charset="0"/>
            </a:endParaRPr>
          </a:p>
          <a:p>
            <a:r>
              <a:rPr lang="bg-BG" sz="2600" dirty="0" smtClean="0">
                <a:latin typeface="Arial" charset="0"/>
              </a:rPr>
              <a:t>Искаме хората да не бъдат сексуално експлоатирани</a:t>
            </a:r>
            <a:endParaRPr lang="en-US" sz="2600" dirty="0">
              <a:latin typeface="Arial" charset="0"/>
            </a:endParaRPr>
          </a:p>
          <a:p>
            <a:r>
              <a:rPr lang="bg-BG" sz="2600" dirty="0" smtClean="0">
                <a:latin typeface="Arial" charset="0"/>
              </a:rPr>
              <a:t>Ще обучим хора със специални образователни потребности</a:t>
            </a:r>
            <a:r>
              <a:rPr lang="en-US" sz="2600" dirty="0" smtClean="0">
                <a:latin typeface="Arial" charset="0"/>
              </a:rPr>
              <a:t> </a:t>
            </a:r>
            <a:r>
              <a:rPr lang="bg-BG" sz="2600" dirty="0" smtClean="0">
                <a:latin typeface="Arial" charset="0"/>
              </a:rPr>
              <a:t>в България и Англия</a:t>
            </a:r>
            <a:endParaRPr lang="en-US" sz="2600" dirty="0">
              <a:latin typeface="Arial" charset="0"/>
            </a:endParaRPr>
          </a:p>
          <a:p>
            <a:r>
              <a:rPr lang="bg-BG" sz="2600" dirty="0" smtClean="0">
                <a:latin typeface="Arial" charset="0"/>
              </a:rPr>
              <a:t>Ще обучим и служители</a:t>
            </a:r>
            <a:endParaRPr lang="en-US" sz="2600" dirty="0" smtClean="0">
              <a:latin typeface="Arial" charset="0"/>
            </a:endParaRPr>
          </a:p>
          <a:p>
            <a:r>
              <a:rPr lang="bg-BG" sz="2600" dirty="0" smtClean="0">
                <a:latin typeface="Arial" charset="0"/>
              </a:rPr>
              <a:t>Идва от </a:t>
            </a:r>
            <a:r>
              <a:rPr lang="en-US" sz="2600" dirty="0" smtClean="0">
                <a:latin typeface="Arial" charset="0"/>
              </a:rPr>
              <a:t>ARC ‘</a:t>
            </a:r>
            <a:r>
              <a:rPr lang="bg-BG" sz="2600" dirty="0" smtClean="0">
                <a:latin typeface="Arial" charset="0"/>
              </a:rPr>
              <a:t>Взаимопомощ</a:t>
            </a:r>
            <a:r>
              <a:rPr lang="en-US" sz="2600" dirty="0" smtClean="0">
                <a:latin typeface="Arial" charset="0"/>
              </a:rPr>
              <a:t>’ </a:t>
            </a:r>
            <a:r>
              <a:rPr lang="bg-BG" sz="2600" dirty="0" smtClean="0">
                <a:latin typeface="Arial" charset="0"/>
              </a:rPr>
              <a:t>Проект</a:t>
            </a:r>
            <a:r>
              <a:rPr lang="en-US" sz="2600" dirty="0" smtClean="0">
                <a:latin typeface="Arial" charset="0"/>
              </a:rPr>
              <a:t> (2013 – 2016)</a:t>
            </a:r>
            <a:endParaRPr lang="en-US" sz="26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007DC3"/>
                </a:solidFill>
                <a:latin typeface="Arial" charset="0"/>
              </a:rPr>
              <a:t>Основни правила</a:t>
            </a:r>
            <a:endParaRPr lang="en-US" sz="6000" b="1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17410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0158"/>
          <a:stretch>
            <a:fillRect/>
          </a:stretch>
        </p:blipFill>
        <p:spPr>
          <a:xfrm>
            <a:off x="323528" y="1628800"/>
            <a:ext cx="2143726" cy="2016819"/>
          </a:xfrm>
        </p:spPr>
      </p:pic>
      <p:pic>
        <p:nvPicPr>
          <p:cNvPr id="174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3" r="14603"/>
          <a:stretch>
            <a:fillRect/>
          </a:stretch>
        </p:blipFill>
        <p:spPr>
          <a:xfrm>
            <a:off x="1043608" y="3717032"/>
            <a:ext cx="2515319" cy="2363870"/>
          </a:xfrm>
        </p:spPr>
      </p:pic>
      <p:sp>
        <p:nvSpPr>
          <p:cNvPr id="13" name="Rectangle 12"/>
          <p:cNvSpPr/>
          <p:nvPr/>
        </p:nvSpPr>
        <p:spPr>
          <a:xfrm>
            <a:off x="4284663" y="1484313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 smtClean="0"/>
              <a:t>Ако се налага да излизате, уведомете ни</a:t>
            </a:r>
            <a:r>
              <a:rPr lang="en-GB" sz="2800" dirty="0" smtClean="0"/>
              <a:t>.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 smtClean="0"/>
              <a:t>Телефоните без звук или изключени</a:t>
            </a:r>
            <a:r>
              <a:rPr lang="en-GB" sz="2800" dirty="0" smtClean="0"/>
              <a:t>.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 smtClean="0"/>
              <a:t>Без псувни и обидни думи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 smtClean="0"/>
              <a:t>Уважавайте другите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 smtClean="0"/>
              <a:t>Не се прекъсвайте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 smtClean="0"/>
              <a:t>Идвайте на време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b="1" dirty="0" smtClean="0">
                <a:solidFill>
                  <a:srgbClr val="007DC3"/>
                </a:solidFill>
                <a:latin typeface="Arial" charset="0"/>
              </a:rPr>
              <a:t>Още основни правила</a:t>
            </a:r>
            <a:endParaRPr lang="en-US" sz="5400" b="1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18434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0158"/>
          <a:stretch>
            <a:fillRect/>
          </a:stretch>
        </p:blipFill>
        <p:spPr>
          <a:xfrm>
            <a:off x="684213" y="1700213"/>
            <a:ext cx="2735262" cy="2573337"/>
          </a:xfrm>
        </p:spPr>
      </p:pic>
      <p:pic>
        <p:nvPicPr>
          <p:cNvPr id="18435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3" r="14603"/>
          <a:stretch>
            <a:fillRect/>
          </a:stretch>
        </p:blipFill>
        <p:spPr>
          <a:xfrm>
            <a:off x="395536" y="3717032"/>
            <a:ext cx="3163887" cy="2973387"/>
          </a:xfrm>
        </p:spPr>
      </p:pic>
      <p:sp>
        <p:nvSpPr>
          <p:cNvPr id="2" name="Rectangle 1"/>
          <p:cNvSpPr/>
          <p:nvPr/>
        </p:nvSpPr>
        <p:spPr>
          <a:xfrm>
            <a:off x="4284663" y="1628775"/>
            <a:ext cx="4572000" cy="553997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3200" dirty="0" smtClean="0"/>
              <a:t>Грижете се за другите</a:t>
            </a:r>
            <a:endParaRPr lang="en-GB" sz="32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3200" dirty="0" smtClean="0"/>
              <a:t>Грижете се за себе си</a:t>
            </a:r>
            <a:endParaRPr lang="en-GB" sz="32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3200" dirty="0" smtClean="0"/>
              <a:t>Попитайте, ако се нуждаете от нещо</a:t>
            </a:r>
            <a:endParaRPr lang="en-GB" sz="32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3200" dirty="0" smtClean="0"/>
              <a:t>Случва се да грешим и това е ОК</a:t>
            </a:r>
            <a:endParaRPr lang="en-GB" sz="32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3200" dirty="0" smtClean="0"/>
              <a:t>Остана ли още нещо</a:t>
            </a:r>
            <a:r>
              <a:rPr lang="en-GB" sz="3200" dirty="0" smtClean="0"/>
              <a:t>?</a:t>
            </a:r>
            <a:endParaRPr lang="en-GB" sz="3200" dirty="0"/>
          </a:p>
          <a:p>
            <a:pPr eaLnBrk="0" hangingPunct="0"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7772400" cy="1143000"/>
          </a:xfrm>
        </p:spPr>
        <p:txBody>
          <a:bodyPr/>
          <a:lstStyle/>
          <a:p>
            <a:r>
              <a:rPr lang="bg-BG" sz="6000" b="1" dirty="0" smtClean="0">
                <a:solidFill>
                  <a:srgbClr val="333399"/>
                </a:solidFill>
                <a:latin typeface="Arial" charset="0"/>
              </a:rPr>
              <a:t>Конфиденциалност</a:t>
            </a:r>
            <a:endParaRPr lang="en-US" sz="6000" b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19458" name="Content Placeholder 4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r>
              <a:rPr lang="bg-BG" sz="4000" dirty="0" smtClean="0">
                <a:latin typeface="Arial" charset="0"/>
              </a:rPr>
              <a:t>Запазете личните неща в тайна</a:t>
            </a:r>
            <a:endParaRPr lang="en-US" sz="4000" dirty="0">
              <a:latin typeface="Arial" charset="0"/>
            </a:endParaRPr>
          </a:p>
          <a:p>
            <a:r>
              <a:rPr lang="bg-BG" sz="4000" dirty="0" smtClean="0">
                <a:latin typeface="Arial" charset="0"/>
              </a:rPr>
              <a:t>Можете да споделите неща, които ви се случват</a:t>
            </a:r>
            <a:r>
              <a:rPr lang="en-US" sz="4000" dirty="0" smtClean="0">
                <a:latin typeface="Arial" charset="0"/>
              </a:rPr>
              <a:t>.</a:t>
            </a:r>
            <a:endParaRPr lang="en-US" sz="4000" dirty="0">
              <a:latin typeface="Arial" charset="0"/>
            </a:endParaRPr>
          </a:p>
          <a:p>
            <a:r>
              <a:rPr lang="bg-BG" sz="4000" dirty="0" smtClean="0">
                <a:latin typeface="Arial" charset="0"/>
              </a:rPr>
              <a:t>Ако ни споделите за лоши неща, които ви се случват, ще трябва да ги съобщим</a:t>
            </a:r>
            <a:r>
              <a:rPr lang="en-US" sz="4000" dirty="0" smtClean="0">
                <a:latin typeface="Arial" charset="0"/>
              </a:rPr>
              <a:t>.</a:t>
            </a:r>
            <a:endParaRPr lang="en-US" sz="40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600" dirty="0" smtClean="0">
                <a:solidFill>
                  <a:srgbClr val="007DC3"/>
                </a:solidFill>
                <a:latin typeface="Arial" charset="0"/>
              </a:rPr>
              <a:t>Тест </a:t>
            </a:r>
            <a:endParaRPr lang="en-US" sz="6600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20482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4" r="7324"/>
          <a:stretch>
            <a:fillRect/>
          </a:stretch>
        </p:blipFill>
        <p:spPr/>
      </p:pic>
      <p:sp>
        <p:nvSpPr>
          <p:cNvPr id="20483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dirty="0" smtClean="0">
                <a:latin typeface="Arial" charset="0"/>
              </a:rPr>
              <a:t>Вдигнете ръка ако</a:t>
            </a:r>
            <a:r>
              <a:rPr lang="en-US" dirty="0" smtClean="0">
                <a:latin typeface="Arial" charset="0"/>
              </a:rPr>
              <a:t>:</a:t>
            </a: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какво е сексуална експлоатация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 да съобщите за нея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какво да правите, ако се случва</a:t>
            </a:r>
            <a:r>
              <a:rPr lang="en-US" dirty="0" smtClean="0">
                <a:latin typeface="Arial" charset="0"/>
              </a:rPr>
              <a:t>?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Гледане на филм</a:t>
            </a:r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. </a:t>
            </a:r>
            <a:r>
              <a:rPr lang="en-US" sz="6000" b="1" dirty="0">
                <a:solidFill>
                  <a:srgbClr val="4F81BD"/>
                </a:solidFill>
                <a:latin typeface="Arial" charset="0"/>
              </a:rPr>
              <a:t>. . </a:t>
            </a:r>
          </a:p>
        </p:txBody>
      </p:sp>
      <p:sp>
        <p:nvSpPr>
          <p:cNvPr id="2150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Гледане на филм</a:t>
            </a:r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. </a:t>
            </a:r>
            <a:r>
              <a:rPr lang="en-US" sz="6000" b="1" dirty="0">
                <a:solidFill>
                  <a:srgbClr val="4F81BD"/>
                </a:solidFill>
                <a:latin typeface="Arial" charset="0"/>
              </a:rPr>
              <a:t>. . </a:t>
            </a:r>
          </a:p>
        </p:txBody>
      </p:sp>
      <p:pic>
        <p:nvPicPr>
          <p:cNvPr id="22530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7" r="17007"/>
          <a:stretch>
            <a:fillRect/>
          </a:stretch>
        </p:blipFill>
        <p:spPr/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sz="3200" dirty="0" smtClean="0">
                <a:latin typeface="Arial" charset="0"/>
              </a:rPr>
              <a:t>Какво е сексуална експлоатация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 да знаете, че нещо е грешно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Какво ги поставя в риск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/>
          <a:lstStyle/>
          <a:p>
            <a:r>
              <a:rPr lang="bg-BG" sz="4800" b="1" dirty="0" smtClean="0">
                <a:solidFill>
                  <a:srgbClr val="4F81BD"/>
                </a:solidFill>
                <a:latin typeface="Arial" charset="0"/>
              </a:rPr>
              <a:t>Сексуална експлоатация</a:t>
            </a:r>
            <a:r>
              <a:rPr lang="en-US" sz="4800" b="1" dirty="0" smtClean="0">
                <a:solidFill>
                  <a:srgbClr val="4F81BD"/>
                </a:solidFill>
                <a:latin typeface="Arial" charset="0"/>
              </a:rPr>
              <a:t>: </a:t>
            </a:r>
            <a:br>
              <a:rPr lang="en-US" sz="4800" b="1" dirty="0" smtClean="0">
                <a:solidFill>
                  <a:srgbClr val="4F81BD"/>
                </a:solidFill>
                <a:latin typeface="Arial" charset="0"/>
              </a:rPr>
            </a:br>
            <a:r>
              <a:rPr lang="bg-BG" sz="4800" b="1" dirty="0">
                <a:solidFill>
                  <a:srgbClr val="4F81BD"/>
                </a:solidFill>
                <a:latin typeface="Arial" charset="0"/>
              </a:rPr>
              <a:t>К</a:t>
            </a:r>
            <a:r>
              <a:rPr lang="bg-BG" sz="4800" b="1" dirty="0" smtClean="0">
                <a:solidFill>
                  <a:srgbClr val="4F81BD"/>
                </a:solidFill>
                <a:latin typeface="Arial" charset="0"/>
              </a:rPr>
              <a:t>акво е</a:t>
            </a:r>
            <a:r>
              <a:rPr lang="en-US" sz="4800" b="1" dirty="0" smtClean="0">
                <a:solidFill>
                  <a:srgbClr val="4F81BD"/>
                </a:solidFill>
                <a:latin typeface="Arial" charset="0"/>
              </a:rPr>
              <a:t>?</a:t>
            </a:r>
            <a:endParaRPr lang="en-US" sz="48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2355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8840"/>
            <a:ext cx="4038600" cy="4137323"/>
          </a:xfrm>
        </p:spPr>
        <p:txBody>
          <a:bodyPr/>
          <a:lstStyle/>
          <a:p>
            <a:r>
              <a:rPr lang="bg-BG" dirty="0" smtClean="0">
                <a:latin typeface="Arial" charset="0"/>
              </a:rPr>
              <a:t>Сексуална експлоатация е когато някой използва властта си за злоупотреба</a:t>
            </a:r>
            <a:r>
              <a:rPr lang="en-US" dirty="0" smtClean="0">
                <a:latin typeface="Arial" charset="0"/>
              </a:rPr>
              <a:t>.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Може да бъде в замяна на нещо </a:t>
            </a:r>
            <a:r>
              <a:rPr lang="en-US" dirty="0" smtClean="0">
                <a:latin typeface="Arial" charset="0"/>
              </a:rPr>
              <a:t>– </a:t>
            </a:r>
            <a:r>
              <a:rPr lang="bg-BG" dirty="0" smtClean="0">
                <a:latin typeface="Arial" charset="0"/>
              </a:rPr>
              <a:t>пари, наркотици и питие,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или място за пренощуване</a:t>
            </a:r>
            <a:r>
              <a:rPr lang="en-US" dirty="0" smtClean="0">
                <a:latin typeface="Arial" charset="0"/>
              </a:rPr>
              <a:t>.</a:t>
            </a:r>
            <a:endParaRPr lang="en-US" dirty="0">
              <a:latin typeface="Arial" charset="0"/>
            </a:endParaRPr>
          </a:p>
        </p:txBody>
      </p:sp>
      <p:pic>
        <p:nvPicPr>
          <p:cNvPr id="2355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5" r="12865"/>
          <a:stretch>
            <a:fillRect/>
          </a:stretch>
        </p:blipFill>
        <p:spPr>
          <a:xfrm>
            <a:off x="5076825" y="2060575"/>
            <a:ext cx="3598863" cy="3200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4F81BD"/>
                </a:solidFill>
                <a:latin typeface="Arial" charset="0"/>
              </a:rPr>
              <a:t>Грууминг е преднамерено "сприятеляване" с жертвата, която не разбира, че се оказва </a:t>
            </a:r>
            <a:r>
              <a:rPr lang="ru-RU" sz="3200" b="1" dirty="0" smtClean="0">
                <a:solidFill>
                  <a:srgbClr val="4F81BD"/>
                </a:solidFill>
                <a:latin typeface="Arial" charset="0"/>
              </a:rPr>
              <a:t>експлоатирана</a:t>
            </a:r>
            <a:endParaRPr lang="en-US" sz="32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2400" dirty="0" smtClean="0">
                <a:latin typeface="Arial" charset="0"/>
              </a:rPr>
              <a:t>Когато някой подлъгва друг да си мисли, че е специален или е във връзка. </a:t>
            </a:r>
          </a:p>
          <a:p>
            <a:r>
              <a:rPr lang="bg-BG" sz="2400" dirty="0" smtClean="0">
                <a:latin typeface="Arial" charset="0"/>
              </a:rPr>
              <a:t>Целта е сексуална употреба в бъдеще</a:t>
            </a:r>
            <a:r>
              <a:rPr lang="en-US" sz="2400" dirty="0" smtClean="0">
                <a:latin typeface="Arial" charset="0"/>
              </a:rPr>
              <a:t>. </a:t>
            </a:r>
            <a:endParaRPr lang="en-US" sz="2400" dirty="0">
              <a:latin typeface="Arial" charset="0"/>
            </a:endParaRPr>
          </a:p>
          <a:p>
            <a:r>
              <a:rPr lang="bg-BG" sz="2400" dirty="0" smtClean="0">
                <a:latin typeface="Arial" charset="0"/>
              </a:rPr>
              <a:t>Този някой печели доверие чрез даване на подаръци, емоционална подкрепа или храна</a:t>
            </a:r>
            <a:r>
              <a:rPr lang="en-US" sz="2400" dirty="0" smtClean="0">
                <a:latin typeface="Arial" charset="0"/>
              </a:rPr>
              <a:t>.</a:t>
            </a:r>
            <a:endParaRPr lang="en-US" sz="2400" dirty="0">
              <a:latin typeface="Arial" charset="0"/>
            </a:endParaRPr>
          </a:p>
        </p:txBody>
      </p:sp>
      <p:pic>
        <p:nvPicPr>
          <p:cNvPr id="24579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9" r="4379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4"/>
          <p:cNvSpPr>
            <a:spLocks noGrp="1"/>
          </p:cNvSpPr>
          <p:nvPr>
            <p:ph type="title"/>
          </p:nvPr>
        </p:nvSpPr>
        <p:spPr>
          <a:xfrm>
            <a:off x="685800" y="609600"/>
            <a:ext cx="8134350" cy="4619625"/>
          </a:xfrm>
        </p:spPr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Защо сексуалната експлоатация има значение за хората със специални образвателни потребности</a:t>
            </a:r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?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xfrm>
            <a:off x="685800" y="115888"/>
            <a:ext cx="7772400" cy="1009650"/>
          </a:xfrm>
        </p:spPr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Няколко факта: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1268760"/>
            <a:ext cx="7772400" cy="4608512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1 от 20 деца в ОК е сексуално малтретирано</a:t>
            </a:r>
            <a:r>
              <a:rPr lang="en-US" dirty="0" smtClean="0">
                <a:latin typeface="Arial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>
                <a:latin typeface="Arial" charset="0"/>
              </a:rPr>
              <a:t>1 </a:t>
            </a:r>
            <a:r>
              <a:rPr lang="bg-BG" dirty="0" smtClean="0">
                <a:latin typeface="Arial" charset="0"/>
              </a:rPr>
              <a:t>от</a:t>
            </a:r>
            <a:r>
              <a:rPr lang="en-US" dirty="0" smtClean="0">
                <a:latin typeface="Arial" charset="0"/>
              </a:rPr>
              <a:t> 3 </a:t>
            </a:r>
            <a:r>
              <a:rPr lang="bg-BG" dirty="0" smtClean="0">
                <a:latin typeface="Arial" charset="0"/>
              </a:rPr>
              <a:t>малтретирани от възрастни, не са казали на никого</a:t>
            </a:r>
            <a:r>
              <a:rPr lang="en-US" dirty="0" smtClean="0">
                <a:latin typeface="Arial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През</a:t>
            </a:r>
            <a:r>
              <a:rPr lang="en-US" dirty="0" smtClean="0">
                <a:latin typeface="Arial" charset="0"/>
              </a:rPr>
              <a:t> 2014/15 </a:t>
            </a:r>
            <a:r>
              <a:rPr lang="bg-BG" dirty="0" smtClean="0">
                <a:latin typeface="Arial" charset="0"/>
              </a:rPr>
              <a:t>има повишаване с </a:t>
            </a:r>
            <a:r>
              <a:rPr lang="en-US" dirty="0" smtClean="0">
                <a:latin typeface="Arial" charset="0"/>
              </a:rPr>
              <a:t>31% </a:t>
            </a:r>
            <a:r>
              <a:rPr lang="bg-BG" dirty="0" smtClean="0">
                <a:latin typeface="Arial" charset="0"/>
              </a:rPr>
              <a:t>на сексуалната експлоатация на деца в сравнение с предходната година.</a:t>
            </a: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Хората със специални образователни потребности са сексуално малтретирани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два пъти повече в сравнение с всички останали.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Може би и повече</a:t>
            </a:r>
            <a:r>
              <a:rPr lang="en-US" dirty="0" smtClean="0">
                <a:latin typeface="Arial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През</a:t>
            </a:r>
            <a:r>
              <a:rPr lang="en-US" dirty="0" smtClean="0">
                <a:latin typeface="Arial" charset="0"/>
              </a:rPr>
              <a:t> 2012 – 2014 </a:t>
            </a:r>
            <a:r>
              <a:rPr lang="bg-BG" dirty="0" smtClean="0">
                <a:latin typeface="Arial" charset="0"/>
              </a:rPr>
              <a:t>има подадени </a:t>
            </a:r>
            <a:r>
              <a:rPr lang="en-US" dirty="0" smtClean="0">
                <a:latin typeface="Arial" charset="0"/>
              </a:rPr>
              <a:t>4,748 </a:t>
            </a:r>
            <a:r>
              <a:rPr lang="bg-BG" dirty="0" smtClean="0">
                <a:latin typeface="Arial" charset="0"/>
              </a:rPr>
              <a:t>доклада за сексуално малтретиране на възрастни със специални потребности</a:t>
            </a:r>
            <a:r>
              <a:rPr lang="en-US" dirty="0" smtClean="0">
                <a:latin typeface="Arial" charset="0"/>
              </a:rPr>
              <a:t>; 63% </a:t>
            </a:r>
            <a:r>
              <a:rPr lang="bg-BG" dirty="0" smtClean="0">
                <a:latin typeface="Arial" charset="0"/>
              </a:rPr>
              <a:t>от възрастните са с образователни потребности</a:t>
            </a:r>
            <a:r>
              <a:rPr lang="en-US" dirty="0" smtClean="0">
                <a:latin typeface="Arial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В скорошно изследване на хора с аутизъм в Мърсисайд</a:t>
            </a:r>
            <a:r>
              <a:rPr lang="en-US" dirty="0" smtClean="0">
                <a:latin typeface="Arial" charset="0"/>
              </a:rPr>
              <a:t> 59% </a:t>
            </a:r>
            <a:r>
              <a:rPr lang="bg-BG" dirty="0" smtClean="0">
                <a:latin typeface="Arial" charset="0"/>
              </a:rPr>
              <a:t>казват, че са били манипулирани или насилени да извършват лоши неща от „приятел“</a:t>
            </a:r>
            <a:r>
              <a:rPr lang="en-US" dirty="0" smtClean="0">
                <a:latin typeface="Arial" charset="0"/>
              </a:rPr>
              <a:t>; 22% </a:t>
            </a:r>
            <a:r>
              <a:rPr lang="bg-BG" dirty="0" smtClean="0">
                <a:latin typeface="Arial" charset="0"/>
              </a:rPr>
              <a:t>от тях, които са над </a:t>
            </a:r>
            <a:r>
              <a:rPr lang="en-US" dirty="0" smtClean="0">
                <a:latin typeface="Arial" charset="0"/>
              </a:rPr>
              <a:t>16 </a:t>
            </a:r>
            <a:r>
              <a:rPr lang="bg-BG" dirty="0" smtClean="0">
                <a:latin typeface="Arial" charset="0"/>
              </a:rPr>
              <a:t>години казват, че са сексуално насилени или манипулирани от „приятел“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>
                <a:latin typeface="Arial" charset="0"/>
              </a:rPr>
              <a:t>2 – 10% </a:t>
            </a:r>
            <a:r>
              <a:rPr lang="bg-BG" dirty="0" smtClean="0">
                <a:latin typeface="Arial" charset="0"/>
              </a:rPr>
              <a:t>от твърденията за сексуално малтретиране на деца са приети за фалшиви.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Повечето от тях са направени от родители</a:t>
            </a:r>
            <a:r>
              <a:rPr lang="en-US" dirty="0" smtClean="0">
                <a:latin typeface="Arial" charset="0"/>
              </a:rPr>
              <a:t>; </a:t>
            </a:r>
            <a:r>
              <a:rPr lang="bg-BG" dirty="0" smtClean="0">
                <a:latin typeface="Arial" charset="0"/>
              </a:rPr>
              <a:t>повечето от които водят дело за попечителство. </a:t>
            </a: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2000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24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b="1" i="1" dirty="0" smtClean="0">
                <a:solidFill>
                  <a:srgbClr val="333399"/>
                </a:solidFill>
                <a:latin typeface="Arial" charset="0"/>
              </a:rPr>
              <a:t>Време за почивка</a:t>
            </a:r>
            <a:endParaRPr lang="en-US" sz="5400" b="1" i="1" dirty="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27650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0" b="4170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3"/>
          <p:cNvSpPr>
            <a:spLocks noGrp="1"/>
          </p:cNvSpPr>
          <p:nvPr>
            <p:ph type="title"/>
          </p:nvPr>
        </p:nvSpPr>
        <p:spPr>
          <a:xfrm>
            <a:off x="685800" y="609600"/>
            <a:ext cx="8062913" cy="4764088"/>
          </a:xfrm>
        </p:spPr>
        <p:txBody>
          <a:bodyPr/>
          <a:lstStyle/>
          <a:p>
            <a:r>
              <a:rPr lang="bg-BG" sz="7200" b="1" dirty="0" smtClean="0">
                <a:solidFill>
                  <a:srgbClr val="4F81BD"/>
                </a:solidFill>
                <a:latin typeface="Arial" charset="0"/>
              </a:rPr>
              <a:t>Какво можем да направим относно сексуалната експлоатация</a:t>
            </a:r>
            <a:r>
              <a:rPr lang="en-US" sz="7200" b="1" dirty="0" smtClean="0">
                <a:solidFill>
                  <a:srgbClr val="4F81BD"/>
                </a:solidFill>
                <a:latin typeface="Arial" charset="0"/>
              </a:rPr>
              <a:t>?</a:t>
            </a:r>
            <a:endParaRPr lang="en-US" sz="7200" b="1" dirty="0">
              <a:solidFill>
                <a:srgbClr val="4F81BD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>
          <a:xfrm rot="10376130" flipV="1">
            <a:off x="719063" y="90822"/>
            <a:ext cx="7915275" cy="2236788"/>
          </a:xfrm>
        </p:spPr>
        <p:txBody>
          <a:bodyPr/>
          <a:lstStyle/>
          <a:p>
            <a:r>
              <a:rPr lang="en-US" sz="3600" b="1" dirty="0" smtClean="0">
                <a:solidFill>
                  <a:srgbClr val="4F81BD"/>
                </a:solidFill>
                <a:latin typeface="Arial" charset="0"/>
              </a:rPr>
              <a:t>‘</a:t>
            </a:r>
            <a:r>
              <a:rPr lang="bg-BG" sz="4400" b="1" dirty="0" smtClean="0">
                <a:solidFill>
                  <a:srgbClr val="4F81BD"/>
                </a:solidFill>
                <a:latin typeface="Arial" charset="0"/>
              </a:rPr>
              <a:t>Взаимопомощ</a:t>
            </a:r>
            <a:r>
              <a:rPr lang="en-US" sz="3600" b="1" dirty="0" smtClean="0">
                <a:solidFill>
                  <a:srgbClr val="4F81BD"/>
                </a:solidFill>
                <a:latin typeface="Arial" charset="0"/>
              </a:rPr>
              <a:t>’ </a:t>
            </a:r>
            <a:r>
              <a:rPr lang="bg-BG" sz="3600" b="1" dirty="0" smtClean="0">
                <a:solidFill>
                  <a:srgbClr val="4F81BD"/>
                </a:solidFill>
                <a:latin typeface="Arial" charset="0"/>
              </a:rPr>
              <a:t>обучение</a:t>
            </a:r>
            <a:r>
              <a:rPr lang="en-US" sz="6000" dirty="0">
                <a:latin typeface="Arial" charset="0"/>
              </a:rPr>
              <a:t/>
            </a:r>
            <a:br>
              <a:rPr lang="en-US" sz="6000" dirty="0">
                <a:latin typeface="Arial" charset="0"/>
              </a:rPr>
            </a:br>
            <a:endParaRPr lang="en-US" sz="6000" dirty="0">
              <a:latin typeface="Arial" charset="0"/>
            </a:endParaRPr>
          </a:p>
        </p:txBody>
      </p:sp>
      <p:pic>
        <p:nvPicPr>
          <p:cNvPr id="29698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7" b="2617"/>
          <a:stretch>
            <a:fillRect/>
          </a:stretch>
        </p:blipFill>
        <p:spPr>
          <a:xfrm>
            <a:off x="1042988" y="1700213"/>
            <a:ext cx="7418387" cy="3997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6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b="1" dirty="0" smtClean="0">
                <a:solidFill>
                  <a:srgbClr val="4F81BD"/>
                </a:solidFill>
                <a:latin typeface="Arial" charset="0"/>
              </a:rPr>
              <a:t>Обучителна програма </a:t>
            </a:r>
            <a:r>
              <a:rPr lang="en-US" b="1" dirty="0" smtClean="0">
                <a:solidFill>
                  <a:srgbClr val="4F81BD"/>
                </a:solidFill>
                <a:latin typeface="Arial" charset="0"/>
              </a:rPr>
              <a:t>– </a:t>
            </a:r>
            <a:r>
              <a:rPr lang="bg-BG" b="1" dirty="0" smtClean="0">
                <a:solidFill>
                  <a:srgbClr val="4F81BD"/>
                </a:solidFill>
                <a:latin typeface="Arial" charset="0"/>
              </a:rPr>
              <a:t>сексуална експлоатация</a:t>
            </a:r>
            <a:endParaRPr lang="en-US" b="1" dirty="0" smtClean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26626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3491881" y="1412776"/>
            <a:ext cx="5256584" cy="4718149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 charset="0"/>
              <a:buNone/>
              <a:defRPr/>
            </a:pPr>
            <a:r>
              <a:rPr lang="bg-BG" sz="3200" b="1" dirty="0" smtClean="0">
                <a:latin typeface="Arial" charset="0"/>
                <a:cs typeface="+mn-cs"/>
              </a:rPr>
              <a:t>Семинарът покрива</a:t>
            </a:r>
            <a:r>
              <a:rPr lang="en-US" sz="3200" dirty="0" smtClean="0">
                <a:latin typeface="Arial" charset="0"/>
                <a:cs typeface="+mn-cs"/>
              </a:rPr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  <a:cs typeface="+mn-cs"/>
              </a:rPr>
              <a:t>Какво е Сексуална Експлоатация</a:t>
            </a:r>
            <a:endParaRPr lang="en-US" dirty="0">
              <a:latin typeface="Arial" charset="0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  <a:cs typeface="+mn-cs"/>
              </a:rPr>
              <a:t>Как да се защитим</a:t>
            </a:r>
            <a:endParaRPr lang="en-US" dirty="0">
              <a:latin typeface="Arial" charset="0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  <a:cs typeface="+mn-cs"/>
              </a:rPr>
              <a:t>Какво да правим, ако се случва </a:t>
            </a:r>
            <a:r>
              <a:rPr lang="en-US" dirty="0" smtClean="0">
                <a:latin typeface="Arial" charset="0"/>
                <a:cs typeface="+mn-cs"/>
              </a:rPr>
              <a:t>(</a:t>
            </a:r>
            <a:r>
              <a:rPr lang="bg-BG" dirty="0" smtClean="0">
                <a:latin typeface="Arial" charset="0"/>
                <a:cs typeface="+mn-cs"/>
              </a:rPr>
              <a:t>на нас или други</a:t>
            </a:r>
            <a:r>
              <a:rPr lang="en-US" dirty="0" smtClean="0">
                <a:latin typeface="Arial" charset="0"/>
                <a:cs typeface="+mn-cs"/>
              </a:rPr>
              <a:t>)</a:t>
            </a:r>
            <a:endParaRPr lang="en-US" dirty="0">
              <a:latin typeface="Arial" charset="0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  <a:cs typeface="+mn-cs"/>
              </a:rPr>
              <a:t>Използваме тестове</a:t>
            </a:r>
            <a:r>
              <a:rPr lang="en-US" dirty="0" smtClean="0">
                <a:latin typeface="Arial" charset="0"/>
                <a:cs typeface="+mn-cs"/>
              </a:rPr>
              <a:t>, </a:t>
            </a:r>
            <a:r>
              <a:rPr lang="bg-BG" dirty="0" smtClean="0">
                <a:latin typeface="Arial" charset="0"/>
                <a:cs typeface="+mn-cs"/>
              </a:rPr>
              <a:t>дискусии</a:t>
            </a:r>
            <a:r>
              <a:rPr lang="en-US" dirty="0" smtClean="0">
                <a:latin typeface="Arial" charset="0"/>
                <a:cs typeface="+mn-cs"/>
              </a:rPr>
              <a:t> </a:t>
            </a:r>
            <a:r>
              <a:rPr lang="bg-BG" dirty="0" smtClean="0">
                <a:latin typeface="Arial" charset="0"/>
                <a:cs typeface="+mn-cs"/>
              </a:rPr>
              <a:t>и собствени филми.</a:t>
            </a:r>
            <a:endParaRPr lang="en-US" dirty="0">
              <a:latin typeface="Arial" charset="0"/>
              <a:cs typeface="+mn-cs"/>
            </a:endParaRPr>
          </a:p>
        </p:txBody>
      </p:sp>
      <p:sp>
        <p:nvSpPr>
          <p:cNvPr id="30723" name="Picture 1"/>
          <p:cNvSpPr>
            <a:spLocks noChangeAspect="1"/>
          </p:cNvSpPr>
          <p:nvPr/>
        </p:nvSpPr>
        <p:spPr bwMode="auto">
          <a:xfrm>
            <a:off x="900113" y="1412875"/>
            <a:ext cx="29432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072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943225" cy="5016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76200"/>
            <a:ext cx="8107363" cy="14811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5400" b="1" dirty="0" smtClean="0">
                <a:solidFill>
                  <a:srgbClr val="4F81BD"/>
                </a:solidFill>
                <a:latin typeface="Arial" charset="0"/>
              </a:rPr>
              <a:t>Обучителна програма</a:t>
            </a:r>
            <a:r>
              <a:rPr lang="en-US" sz="5400" b="1" dirty="0" smtClean="0">
                <a:solidFill>
                  <a:srgbClr val="4F81BD"/>
                </a:solidFill>
                <a:latin typeface="Arial" charset="0"/>
              </a:rPr>
              <a:t> -  </a:t>
            </a:r>
            <a:r>
              <a:rPr lang="bg-BG" sz="5400" b="1" dirty="0" smtClean="0">
                <a:solidFill>
                  <a:srgbClr val="4F81BD"/>
                </a:solidFill>
                <a:latin typeface="Arial" charset="0"/>
              </a:rPr>
              <a:t>да останем позитивни</a:t>
            </a:r>
            <a:endParaRPr lang="en-US" sz="5400" b="1" dirty="0" smtClean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29698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5219700" y="1773238"/>
            <a:ext cx="3797300" cy="4824114"/>
          </a:xfrm>
        </p:spPr>
        <p:txBody>
          <a:bodyPr/>
          <a:lstStyle/>
          <a:p>
            <a:r>
              <a:rPr lang="bg-BG" sz="2800" dirty="0" smtClean="0">
                <a:latin typeface="Arial" charset="0"/>
              </a:rPr>
              <a:t>Не бихме искали да уплашим, объркаме или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bg-BG" sz="2800" dirty="0" smtClean="0">
                <a:latin typeface="Arial" charset="0"/>
              </a:rPr>
              <a:t>обезвластим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bg-BG" sz="2800" dirty="0" smtClean="0">
                <a:latin typeface="Arial" charset="0"/>
              </a:rPr>
              <a:t>хора</a:t>
            </a:r>
            <a:r>
              <a:rPr lang="en-US" sz="2800" dirty="0" smtClean="0">
                <a:latin typeface="Arial" charset="0"/>
              </a:rPr>
              <a:t>, </a:t>
            </a:r>
            <a:r>
              <a:rPr lang="bg-BG" sz="2800" dirty="0" smtClean="0">
                <a:latin typeface="Arial" charset="0"/>
              </a:rPr>
              <a:t>така че </a:t>
            </a:r>
            <a:r>
              <a:rPr lang="en-US" sz="2800" dirty="0" smtClean="0">
                <a:latin typeface="Arial" charset="0"/>
              </a:rPr>
              <a:t>. </a:t>
            </a:r>
            <a:r>
              <a:rPr lang="en-US" sz="2800" dirty="0">
                <a:latin typeface="Arial" charset="0"/>
              </a:rPr>
              <a:t>. . </a:t>
            </a:r>
          </a:p>
          <a:p>
            <a:r>
              <a:rPr lang="bg-BG" sz="2800" dirty="0" smtClean="0">
                <a:latin typeface="Arial" charset="0"/>
              </a:rPr>
              <a:t>Говорихме за това как да имате добра връзка</a:t>
            </a:r>
            <a:r>
              <a:rPr lang="en-US" sz="2800" dirty="0" smtClean="0">
                <a:latin typeface="Arial" charset="0"/>
              </a:rPr>
              <a:t>, </a:t>
            </a:r>
            <a:r>
              <a:rPr lang="bg-BG" sz="2800" dirty="0" smtClean="0">
                <a:latin typeface="Arial" charset="0"/>
              </a:rPr>
              <a:t>за да нямате нужда от лоша такава</a:t>
            </a:r>
            <a:endParaRPr lang="en-US" sz="2800" dirty="0">
              <a:latin typeface="Arial" charset="0"/>
            </a:endParaRPr>
          </a:p>
        </p:txBody>
      </p:sp>
      <p:sp>
        <p:nvSpPr>
          <p:cNvPr id="32771" name="Picture 1"/>
          <p:cNvSpPr>
            <a:spLocks noChangeAspect="1"/>
          </p:cNvSpPr>
          <p:nvPr/>
        </p:nvSpPr>
        <p:spPr bwMode="auto">
          <a:xfrm>
            <a:off x="107950" y="3068638"/>
            <a:ext cx="406717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277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989138"/>
            <a:ext cx="475297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76200"/>
            <a:ext cx="8107363" cy="140811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4400" b="1" dirty="0" smtClean="0">
                <a:solidFill>
                  <a:srgbClr val="4F81BD"/>
                </a:solidFill>
                <a:latin typeface="Arial" charset="0"/>
              </a:rPr>
              <a:t>Обучителна програма –</a:t>
            </a:r>
            <a:r>
              <a:rPr lang="bg-BG" sz="4400" b="1" dirty="0">
                <a:solidFill>
                  <a:srgbClr val="4F81BD"/>
                </a:solidFill>
                <a:latin typeface="Arial" charset="0"/>
              </a:rPr>
              <a:t> </a:t>
            </a:r>
            <a:r>
              <a:rPr lang="bg-BG" sz="4400" b="1" dirty="0" smtClean="0">
                <a:solidFill>
                  <a:srgbClr val="4F81BD"/>
                </a:solidFill>
                <a:latin typeface="Arial" charset="0"/>
              </a:rPr>
              <a:t>да останем позитивни</a:t>
            </a:r>
            <a:endParaRPr lang="en-US" sz="4400" b="1" dirty="0" smtClean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31746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5148263" y="1700213"/>
            <a:ext cx="3797300" cy="4638675"/>
          </a:xfrm>
        </p:spPr>
        <p:txBody>
          <a:bodyPr/>
          <a:lstStyle/>
          <a:p>
            <a:r>
              <a:rPr lang="bg-BG" dirty="0" smtClean="0">
                <a:latin typeface="Arial" charset="0"/>
              </a:rPr>
              <a:t>Говорихме как да останете в безопасност</a:t>
            </a:r>
            <a:r>
              <a:rPr lang="en-US" dirty="0" smtClean="0">
                <a:latin typeface="Arial" charset="0"/>
              </a:rPr>
              <a:t>, </a:t>
            </a:r>
            <a:r>
              <a:rPr lang="bg-BG" dirty="0" smtClean="0">
                <a:latin typeface="Arial" charset="0"/>
              </a:rPr>
              <a:t>вместо за рискови условия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Използвахме </a:t>
            </a:r>
            <a:r>
              <a:rPr lang="en-US" dirty="0" smtClean="0">
                <a:latin typeface="Arial" charset="0"/>
              </a:rPr>
              <a:t>‘</a:t>
            </a:r>
            <a:r>
              <a:rPr lang="bg-BG" dirty="0">
                <a:latin typeface="Arial" charset="0"/>
              </a:rPr>
              <a:t>П</a:t>
            </a:r>
            <a:r>
              <a:rPr lang="bg-BG" dirty="0" smtClean="0">
                <a:latin typeface="Arial" charset="0"/>
              </a:rPr>
              <a:t>ръстенът на безопасността</a:t>
            </a:r>
            <a:r>
              <a:rPr lang="en-US" dirty="0" smtClean="0">
                <a:latin typeface="Arial" charset="0"/>
              </a:rPr>
              <a:t>’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Хората получиха учебници</a:t>
            </a:r>
            <a:endParaRPr lang="en-US" dirty="0">
              <a:latin typeface="Arial" charset="0"/>
            </a:endParaRPr>
          </a:p>
        </p:txBody>
      </p:sp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9180149"/>
              </p:ext>
            </p:extLst>
          </p:nvPr>
        </p:nvGraphicFramePr>
        <p:xfrm>
          <a:off x="467544" y="1798723"/>
          <a:ext cx="3384376" cy="4788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Acrobat Document" r:id="rId4" imgW="4533723" imgH="6415694" progId="AcroExch.Document.11">
                  <p:embed/>
                </p:oleObj>
              </mc:Choice>
              <mc:Fallback>
                <p:oleObj name="Acrobat Document" r:id="rId4" imgW="4533723" imgH="6415694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7544" y="1798723"/>
                        <a:ext cx="3384376" cy="4788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latin typeface="Arial" charset="0"/>
              </a:rPr>
              <a:t>Пръстенът на безопасността</a:t>
            </a:r>
            <a:endParaRPr lang="en-US" sz="6000" b="1" dirty="0">
              <a:latin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57" y="1808306"/>
            <a:ext cx="7321885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 smtClean="0">
                <a:ea typeface="+mn-ea"/>
                <a:cs typeface="+mn-cs"/>
              </a:rPr>
              <a:t>Тези неща могат да ви помогнат да останете в безопасност</a:t>
            </a:r>
            <a:r>
              <a:rPr lang="en-US" b="1" dirty="0" smtClean="0">
                <a:ea typeface="+mn-ea"/>
                <a:cs typeface="+mn-cs"/>
              </a:rPr>
              <a:t>:</a:t>
            </a: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Да разбирате своите права</a:t>
            </a:r>
            <a:endParaRPr lang="en-US" sz="3600" dirty="0" smtClean="0">
              <a:ea typeface="+mn-ea"/>
              <a:cs typeface="+mn-cs"/>
            </a:endParaRPr>
          </a:p>
        </p:txBody>
      </p:sp>
      <p:pic>
        <p:nvPicPr>
          <p:cNvPr id="37891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" b="237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 smtClean="0">
                <a:ea typeface="+mn-ea"/>
                <a:cs typeface="+mn-cs"/>
              </a:rPr>
              <a:t>:</a:t>
            </a: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5400" dirty="0" smtClean="0">
                <a:ea typeface="+mn-ea"/>
                <a:cs typeface="+mn-cs"/>
              </a:rPr>
              <a:t>Да бъдете уверени</a:t>
            </a: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38915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525963"/>
          </a:xfrm>
        </p:spPr>
        <p:txBody>
          <a:bodyPr rtlCol="0">
            <a:normAutofit fontScale="92500"/>
          </a:bodyPr>
          <a:lstStyle/>
          <a:p>
            <a:pPr marL="0" indent="0"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безопасност: </a:t>
            </a:r>
          </a:p>
          <a:p>
            <a:pPr>
              <a:defRPr/>
            </a:pPr>
            <a:r>
              <a:rPr lang="bg-BG" sz="5400" dirty="0" smtClean="0">
                <a:ea typeface="+mn-ea"/>
                <a:cs typeface="+mn-cs"/>
              </a:rPr>
              <a:t>Да имате добър сексуален живот</a:t>
            </a: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39939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bg-BG" b="1" dirty="0"/>
              <a:t>: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4400" dirty="0" smtClean="0">
                <a:ea typeface="+mn-ea"/>
                <a:cs typeface="+mn-cs"/>
              </a:rPr>
              <a:t>Секс образование</a:t>
            </a:r>
            <a:endParaRPr lang="en-US" sz="4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4" name="Picture 3" descr="bird be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4004050" cy="316835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 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bg-BG" b="1" dirty="0"/>
              <a:t>: </a:t>
            </a: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5400" dirty="0" smtClean="0">
                <a:ea typeface="+mn-ea"/>
                <a:cs typeface="+mn-cs"/>
              </a:rPr>
              <a:t>Да знаете какво означава „лично“</a:t>
            </a: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4" name="Content Placeholder 3" descr="private.jpe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4" r="538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bg-BG" b="1" dirty="0"/>
              <a:t>: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4000" dirty="0" smtClean="0">
                <a:ea typeface="+mn-ea"/>
                <a:cs typeface="+mn-cs"/>
              </a:rPr>
              <a:t>Да можете да казвате </a:t>
            </a:r>
            <a:r>
              <a:rPr lang="en-US" sz="5400" dirty="0" smtClean="0">
                <a:ea typeface="+mn-ea"/>
                <a:cs typeface="+mn-cs"/>
              </a:rPr>
              <a:t>‘</a:t>
            </a:r>
            <a:r>
              <a:rPr lang="bg-BG" sz="5400" dirty="0" smtClean="0">
                <a:ea typeface="+mn-ea"/>
                <a:cs typeface="+mn-cs"/>
              </a:rPr>
              <a:t>Не</a:t>
            </a:r>
            <a:r>
              <a:rPr lang="en-US" sz="5400" dirty="0" smtClean="0">
                <a:ea typeface="+mn-ea"/>
                <a:cs typeface="+mn-cs"/>
              </a:rPr>
              <a:t>!’</a:t>
            </a: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6" name="Content Placeholder 5" descr="IMG_20170516_092840184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2" r="9662"/>
          <a:stretch>
            <a:fillRect/>
          </a:stretch>
        </p:blipFill>
        <p:spPr>
          <a:xfrm>
            <a:off x="4499992" y="1916832"/>
            <a:ext cx="4509768" cy="31443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 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безопасност:</a:t>
            </a:r>
          </a:p>
          <a:p>
            <a:pPr>
              <a:defRPr/>
            </a:pPr>
            <a:r>
              <a:rPr lang="bg-BG" sz="4400" dirty="0" smtClean="0">
                <a:ea typeface="+mn-ea"/>
                <a:cs typeface="+mn-cs"/>
              </a:rPr>
              <a:t>Да имате някой, който наистина ви слуша</a:t>
            </a:r>
            <a:endParaRPr lang="en-US" sz="4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44035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2" r="16582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Обучение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9394" name="Text Placeholder 2"/>
          <p:cNvSpPr>
            <a:spLocks noGrp="1"/>
          </p:cNvSpPr>
          <p:nvPr>
            <p:ph type="body" sz="half" idx="1"/>
          </p:nvPr>
        </p:nvSpPr>
        <p:spPr>
          <a:xfrm>
            <a:off x="539552" y="2133600"/>
            <a:ext cx="4261048" cy="214630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Помислете за най-добрите учители, които сте имали</a:t>
            </a:r>
            <a:r>
              <a:rPr lang="en-US" dirty="0" smtClean="0">
                <a:latin typeface="Arial" charset="0"/>
              </a:rPr>
              <a:t>. </a:t>
            </a:r>
            <a:r>
              <a:rPr lang="bg-BG" dirty="0" smtClean="0">
                <a:latin typeface="Arial" charset="0"/>
              </a:rPr>
              <a:t>Кое е онова, което ги правеше толкова добри?</a:t>
            </a:r>
            <a:endParaRPr lang="en-US" dirty="0" smtClean="0">
              <a:latin typeface="Arial" charset="0"/>
            </a:endParaRPr>
          </a:p>
        </p:txBody>
      </p:sp>
      <p:pic>
        <p:nvPicPr>
          <p:cNvPr id="45059" name="ClipArt Placeholder 4"/>
          <p:cNvPicPr>
            <a:picLocks noGrp="1" noChangeAspect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1" b="21111"/>
          <a:stretch>
            <a:fillRect/>
          </a:stretch>
        </p:blipFill>
        <p:spPr>
          <a:xfrm>
            <a:off x="4860032" y="620688"/>
            <a:ext cx="3962400" cy="2687638"/>
          </a:xfrm>
        </p:spPr>
      </p:pic>
      <p:pic>
        <p:nvPicPr>
          <p:cNvPr id="45060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77072"/>
            <a:ext cx="36576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Ментори връстници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4710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sz="4400" dirty="0" smtClean="0">
                <a:latin typeface="Arial" charset="0"/>
              </a:rPr>
              <a:t>В малки групи</a:t>
            </a:r>
            <a:r>
              <a:rPr lang="en-US" sz="4400" dirty="0" smtClean="0">
                <a:latin typeface="Arial" charset="0"/>
              </a:rPr>
              <a:t>: </a:t>
            </a:r>
            <a:r>
              <a:rPr lang="bg-BG" sz="4400" dirty="0" smtClean="0">
                <a:latin typeface="Arial" charset="0"/>
              </a:rPr>
              <a:t>кое е добро и кое е лошо, или предизвикателството на обучението на връстници</a:t>
            </a:r>
            <a:r>
              <a:rPr lang="en-US" sz="4400" dirty="0" smtClean="0">
                <a:latin typeface="Arial" charset="0"/>
              </a:rPr>
              <a:t>?</a:t>
            </a:r>
            <a:endParaRPr lang="en-US" sz="44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Ментори връстници</a:t>
            </a:r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: </a:t>
            </a:r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ползи за учащите</a:t>
            </a:r>
            <a:endParaRPr lang="en-US" sz="6000" b="1" dirty="0" smtClean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1203" name="Text Placeholder 3"/>
          <p:cNvSpPr>
            <a:spLocks noGrp="1"/>
          </p:cNvSpPr>
          <p:nvPr>
            <p:ph idx="1"/>
          </p:nvPr>
        </p:nvSpPr>
        <p:spPr>
          <a:xfrm>
            <a:off x="838200" y="2133600"/>
            <a:ext cx="8077200" cy="4775200"/>
          </a:xfrm>
        </p:spPr>
        <p:txBody>
          <a:bodyPr/>
          <a:lstStyle/>
          <a:p>
            <a:r>
              <a:rPr lang="bg-BG" sz="3200" dirty="0" smtClean="0">
                <a:latin typeface="Arial" charset="0"/>
              </a:rPr>
              <a:t>По-голяма емпатия и уважение</a:t>
            </a:r>
            <a:r>
              <a:rPr lang="en-US" sz="3200" dirty="0" smtClean="0">
                <a:latin typeface="Arial" charset="0"/>
              </a:rPr>
              <a:t>. </a:t>
            </a:r>
            <a:r>
              <a:rPr lang="en-US" sz="3200" dirty="0">
                <a:latin typeface="Arial" charset="0"/>
              </a:rPr>
              <a:t>. . </a:t>
            </a:r>
          </a:p>
          <a:p>
            <a:r>
              <a:rPr lang="en-US" sz="3200" dirty="0">
                <a:latin typeface="Arial" charset="0"/>
              </a:rPr>
              <a:t>. . . </a:t>
            </a:r>
            <a:r>
              <a:rPr lang="bg-BG" sz="3200" dirty="0" smtClean="0">
                <a:latin typeface="Arial" charset="0"/>
              </a:rPr>
              <a:t>Възможност за по-отворена и доверителна връзка</a:t>
            </a:r>
            <a:r>
              <a:rPr lang="en-US" sz="3200" dirty="0" smtClean="0">
                <a:latin typeface="Arial" charset="0"/>
              </a:rPr>
              <a:t>. </a:t>
            </a:r>
            <a:r>
              <a:rPr lang="en-US" sz="3200" dirty="0">
                <a:latin typeface="Arial" charset="0"/>
              </a:rPr>
              <a:t>. . </a:t>
            </a:r>
          </a:p>
          <a:p>
            <a:r>
              <a:rPr lang="en-US" sz="3200" dirty="0">
                <a:latin typeface="Arial" charset="0"/>
              </a:rPr>
              <a:t>. . </a:t>
            </a:r>
            <a:r>
              <a:rPr lang="en-US" sz="3200" dirty="0" smtClean="0">
                <a:latin typeface="Arial" charset="0"/>
              </a:rPr>
              <a:t>. </a:t>
            </a:r>
            <a:r>
              <a:rPr lang="bg-BG" sz="3200" dirty="0" smtClean="0">
                <a:latin typeface="Arial" charset="0"/>
              </a:rPr>
              <a:t>Което е от съществено значение за овластяването</a:t>
            </a:r>
            <a:r>
              <a:rPr lang="en-US" sz="3200" dirty="0" smtClean="0">
                <a:latin typeface="Arial" charset="0"/>
              </a:rPr>
              <a:t>.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Ролеви модели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Предлагане на </a:t>
            </a:r>
            <a:r>
              <a:rPr lang="en-US" sz="3200" dirty="0" smtClean="0">
                <a:latin typeface="Arial" charset="0"/>
              </a:rPr>
              <a:t>HOPE </a:t>
            </a:r>
            <a:r>
              <a:rPr lang="bg-BG" sz="3200" dirty="0" smtClean="0">
                <a:latin typeface="Arial" charset="0"/>
              </a:rPr>
              <a:t>(Надежда)</a:t>
            </a:r>
            <a:r>
              <a:rPr lang="en-US" sz="3200" dirty="0" smtClean="0">
                <a:latin typeface="Arial" charset="0"/>
              </a:rPr>
              <a:t>!</a:t>
            </a:r>
            <a:endParaRPr lang="en-US" sz="32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55257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b="1" dirty="0">
                <a:solidFill>
                  <a:srgbClr val="4F81BD"/>
                </a:solidFill>
                <a:latin typeface="Arial" charset="0"/>
              </a:rPr>
              <a:t>Ментори връстници</a:t>
            </a:r>
            <a:r>
              <a:rPr lang="en-US" sz="6000" b="1" dirty="0">
                <a:solidFill>
                  <a:srgbClr val="4F81BD"/>
                </a:solidFill>
                <a:latin typeface="Arial" charset="0"/>
              </a:rPr>
              <a:t>: </a:t>
            </a:r>
            <a:r>
              <a:rPr lang="bg-BG" sz="6000" b="1" dirty="0">
                <a:solidFill>
                  <a:srgbClr val="4F81BD"/>
                </a:solidFill>
                <a:latin typeface="Arial" charset="0"/>
              </a:rPr>
              <a:t>ползи за учащите</a:t>
            </a:r>
            <a:endParaRPr lang="en-US" sz="6000" b="1" dirty="0" smtClean="0">
              <a:solidFill>
                <a:srgbClr val="4F81BD"/>
              </a:solidFill>
              <a:latin typeface="Arial" charset="0"/>
            </a:endParaRPr>
          </a:p>
        </p:txBody>
      </p:sp>
      <p:pic>
        <p:nvPicPr>
          <p:cNvPr id="49154" name="ClipArt Placeholder 2"/>
          <p:cNvPicPr>
            <a:picLocks noGrp="1" noChangeAspect="1"/>
          </p:cNvPicPr>
          <p:nvPr>
            <p:ph type="clipArt"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r="13667"/>
          <a:stretch>
            <a:fillRect/>
          </a:stretch>
        </p:blipFill>
        <p:spPr>
          <a:xfrm>
            <a:off x="179388" y="1989138"/>
            <a:ext cx="4679950" cy="3622675"/>
          </a:xfrm>
        </p:spPr>
      </p:pic>
      <p:sp>
        <p:nvSpPr>
          <p:cNvPr id="51203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1988840"/>
            <a:ext cx="3962400" cy="4704060"/>
          </a:xfrm>
        </p:spPr>
        <p:txBody>
          <a:bodyPr/>
          <a:lstStyle/>
          <a:p>
            <a:r>
              <a:rPr lang="bg-BG" dirty="0" smtClean="0">
                <a:latin typeface="Arial" charset="0"/>
              </a:rPr>
              <a:t>Самочувствие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Увереност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Чувство за ценност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Повишени умения за разрешаване на проблеми и обучение</a:t>
            </a:r>
            <a:r>
              <a:rPr lang="en-US" dirty="0" smtClean="0">
                <a:latin typeface="Arial" charset="0"/>
              </a:rPr>
              <a:t>.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Заетост</a:t>
            </a:r>
            <a:r>
              <a:rPr lang="en-US" dirty="0" smtClean="0">
                <a:latin typeface="Arial" charset="0"/>
              </a:rPr>
              <a:t>.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800" b="1" dirty="0" smtClean="0">
                <a:solidFill>
                  <a:srgbClr val="4F81BD"/>
                </a:solidFill>
                <a:latin typeface="Arial" charset="0"/>
              </a:rPr>
              <a:t>Нашите обучители казват</a:t>
            </a:r>
            <a:r>
              <a:rPr lang="en-US" sz="4800" b="1" dirty="0" smtClean="0">
                <a:solidFill>
                  <a:srgbClr val="4F81BD"/>
                </a:solidFill>
                <a:latin typeface="Arial" charset="0"/>
              </a:rPr>
              <a:t>. </a:t>
            </a:r>
            <a:r>
              <a:rPr lang="en-US" sz="4800" b="1" dirty="0">
                <a:solidFill>
                  <a:srgbClr val="4F81BD"/>
                </a:solidFill>
                <a:latin typeface="Arial" charset="0"/>
              </a:rPr>
              <a:t>. . </a:t>
            </a:r>
          </a:p>
        </p:txBody>
      </p:sp>
      <p:pic>
        <p:nvPicPr>
          <p:cNvPr id="50178" name="ClipArt Placeholder 1"/>
          <p:cNvPicPr>
            <a:picLocks noGrp="1" noChangeAspect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" r="3928"/>
          <a:stretch>
            <a:fillRect/>
          </a:stretch>
        </p:blipFill>
        <p:spPr>
          <a:xfrm>
            <a:off x="323528" y="2276872"/>
            <a:ext cx="3962400" cy="2687638"/>
          </a:xfrm>
        </p:spPr>
      </p:pic>
      <p:sp>
        <p:nvSpPr>
          <p:cNvPr id="56322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0" y="1196752"/>
            <a:ext cx="4343400" cy="5184576"/>
          </a:xfrm>
        </p:spPr>
        <p:txBody>
          <a:bodyPr/>
          <a:lstStyle/>
          <a:p>
            <a:r>
              <a:rPr lang="en-US" sz="3000" i="1" dirty="0" smtClean="0">
                <a:latin typeface="Arial" charset="0"/>
              </a:rPr>
              <a:t>“</a:t>
            </a:r>
            <a:r>
              <a:rPr lang="bg-BG" sz="3000" i="1" dirty="0">
                <a:latin typeface="Arial" charset="0"/>
              </a:rPr>
              <a:t>М</a:t>
            </a:r>
            <a:r>
              <a:rPr lang="bg-BG" sz="3000" i="1" dirty="0" smtClean="0">
                <a:latin typeface="Arial" charset="0"/>
              </a:rPr>
              <a:t>ога да покажа на хората, че не са сами</a:t>
            </a:r>
            <a:r>
              <a:rPr lang="en-US" sz="3000" i="1" dirty="0" smtClean="0">
                <a:latin typeface="Arial" charset="0"/>
              </a:rPr>
              <a:t>.”</a:t>
            </a:r>
            <a:endParaRPr lang="en-US" sz="3000" i="1" dirty="0">
              <a:latin typeface="Arial" charset="0"/>
            </a:endParaRPr>
          </a:p>
          <a:p>
            <a:r>
              <a:rPr lang="en-US" sz="3000" i="1" dirty="0" smtClean="0">
                <a:latin typeface="Arial" charset="0"/>
              </a:rPr>
              <a:t>“</a:t>
            </a:r>
            <a:r>
              <a:rPr lang="bg-BG" sz="3000" i="1" dirty="0" smtClean="0">
                <a:latin typeface="Arial" charset="0"/>
              </a:rPr>
              <a:t>За мен е по-лесно да общувам с хора с обучителни затруднения</a:t>
            </a:r>
            <a:r>
              <a:rPr lang="en-US" sz="3000" i="1" dirty="0" smtClean="0">
                <a:latin typeface="Arial" charset="0"/>
              </a:rPr>
              <a:t>.”</a:t>
            </a:r>
            <a:endParaRPr lang="en-US" sz="3000" i="1" dirty="0">
              <a:latin typeface="Arial" charset="0"/>
            </a:endParaRPr>
          </a:p>
          <a:p>
            <a:r>
              <a:rPr lang="en-US" sz="3000" i="1" dirty="0" smtClean="0">
                <a:latin typeface="Arial" charset="0"/>
              </a:rPr>
              <a:t>“</a:t>
            </a:r>
            <a:r>
              <a:rPr lang="bg-BG" sz="3000" i="1" dirty="0" smtClean="0">
                <a:latin typeface="Arial" charset="0"/>
              </a:rPr>
              <a:t>По-малко се притеснявам за </a:t>
            </a:r>
            <a:r>
              <a:rPr lang="en-US" sz="3000" i="1" dirty="0" smtClean="0">
                <a:latin typeface="Arial" charset="0"/>
              </a:rPr>
              <a:t>‘</a:t>
            </a:r>
            <a:r>
              <a:rPr lang="bg-BG" sz="3000" i="1" dirty="0" smtClean="0">
                <a:latin typeface="Arial" charset="0"/>
              </a:rPr>
              <a:t>политическата коректност</a:t>
            </a:r>
            <a:r>
              <a:rPr lang="en-US" sz="3000" i="1" dirty="0" smtClean="0">
                <a:latin typeface="Arial" charset="0"/>
              </a:rPr>
              <a:t>’.”</a:t>
            </a:r>
            <a:endParaRPr lang="en-US" sz="3000" i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Дискусия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9394" name="Content Placeholder 5"/>
          <p:cNvSpPr>
            <a:spLocks noGrp="1"/>
          </p:cNvSpPr>
          <p:nvPr>
            <p:ph sz="half" idx="1"/>
          </p:nvPr>
        </p:nvSpPr>
        <p:spPr>
          <a:xfrm>
            <a:off x="323528" y="1916113"/>
            <a:ext cx="4386585" cy="3960812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Какви са правилата на общуване с хора със специални образователни потребности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Какви са правилата за обучение на хора със специални образователни потребности?</a:t>
            </a: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Какви са практическите съображения</a:t>
            </a:r>
            <a:r>
              <a:rPr lang="en-US" dirty="0" smtClean="0">
                <a:latin typeface="Arial" charset="0"/>
              </a:rPr>
              <a:t>?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10439" r="10439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Ние мислим</a:t>
            </a:r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. </a:t>
            </a:r>
            <a:r>
              <a:rPr lang="en-US" sz="6000" b="1" dirty="0">
                <a:solidFill>
                  <a:srgbClr val="4F81BD"/>
                </a:solidFill>
                <a:latin typeface="Arial" charset="0"/>
              </a:rPr>
              <a:t>. 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Слушане 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Добър очен контакт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Малко по-бавно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Ясна реч</a:t>
            </a:r>
            <a:r>
              <a:rPr lang="en-US" dirty="0" smtClean="0">
                <a:latin typeface="Arial" charset="0"/>
              </a:rPr>
              <a:t>, </a:t>
            </a:r>
            <a:r>
              <a:rPr lang="bg-BG" dirty="0" smtClean="0">
                <a:latin typeface="Arial" charset="0"/>
              </a:rPr>
              <a:t>но без снизхождение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Без натиск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Повторение на нещата по различен начин</a:t>
            </a:r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Използване на различни методи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Практичност 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Използване на снимки, картини, цветове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Проверка на разбирането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Направето го забавно</a:t>
            </a:r>
            <a:r>
              <a:rPr lang="en-US" dirty="0" smtClean="0">
                <a:latin typeface="Arial" charset="0"/>
              </a:rPr>
              <a:t>!</a:t>
            </a:r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Практично 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pic>
        <p:nvPicPr>
          <p:cNvPr id="53250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4" b="6224"/>
          <a:stretch>
            <a:fillRect/>
          </a:stretch>
        </p:blipFill>
        <p:spPr/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268760"/>
            <a:ext cx="4316413" cy="4896544"/>
          </a:xfrm>
        </p:spPr>
        <p:txBody>
          <a:bodyPr/>
          <a:lstStyle/>
          <a:p>
            <a:r>
              <a:rPr lang="bg-BG" sz="3200" dirty="0" smtClean="0">
                <a:latin typeface="Arial" charset="0"/>
              </a:rPr>
              <a:t>Кратки сесии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Дълги паузи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Най-подходящото време от деня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Ограничете разсейването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Уверете се, че хората са подкрепени</a:t>
            </a:r>
            <a:endParaRPr lang="en-US" sz="32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Обучаване за СЕ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4274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3600" dirty="0" smtClean="0">
                <a:latin typeface="Arial" charset="0"/>
              </a:rPr>
              <a:t>Какви са нашите страхове и притеснения относно работата със сексуалната експлоатация?</a:t>
            </a:r>
            <a:endParaRPr lang="en-US" dirty="0">
              <a:latin typeface="Arial" charset="0"/>
            </a:endParaRPr>
          </a:p>
        </p:txBody>
      </p:sp>
      <p:pic>
        <p:nvPicPr>
          <p:cNvPr id="54275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9" r="11879"/>
          <a:stretch>
            <a:fillRect/>
          </a:stretch>
        </p:blipFill>
        <p:spPr>
          <a:xfrm>
            <a:off x="5435600" y="2420938"/>
            <a:ext cx="2805113" cy="2635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Въпрос 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5298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3600" dirty="0" smtClean="0">
                <a:latin typeface="Arial" charset="0"/>
              </a:rPr>
              <a:t>Какво трябва да знаят хората със специални образователни потребности относно сексуалната експлоатация</a:t>
            </a:r>
            <a:r>
              <a:rPr lang="en-US" sz="3600" dirty="0" smtClean="0">
                <a:latin typeface="Arial" charset="0"/>
              </a:rPr>
              <a:t>?</a:t>
            </a:r>
            <a:endParaRPr lang="en-US" sz="36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556792"/>
            <a:ext cx="4176464" cy="46085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Разкриване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56322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bg-BG" sz="4000" dirty="0" smtClean="0">
                <a:latin typeface="Arial" charset="0"/>
              </a:rPr>
              <a:t>Как </a:t>
            </a:r>
            <a:r>
              <a:rPr lang="en-US" sz="4000" dirty="0" smtClean="0">
                <a:latin typeface="Arial" charset="0"/>
              </a:rPr>
              <a:t> </a:t>
            </a:r>
            <a:r>
              <a:rPr lang="bg-BG" sz="4000" dirty="0" smtClean="0">
                <a:latin typeface="Arial" charset="0"/>
              </a:rPr>
              <a:t>се справяме с разкриването</a:t>
            </a:r>
            <a:r>
              <a:rPr lang="en-US" sz="4000" dirty="0" smtClean="0">
                <a:latin typeface="Arial" charset="0"/>
              </a:rPr>
              <a:t>?</a:t>
            </a:r>
            <a:endParaRPr lang="en-US" sz="4000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  <p:pic>
        <p:nvPicPr>
          <p:cNvPr id="5632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3" b="517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Разкриване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186370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3600" dirty="0" smtClean="0">
                <a:latin typeface="Arial" charset="0"/>
              </a:rPr>
              <a:t>Нашата политика казва</a:t>
            </a:r>
            <a:r>
              <a:rPr lang="en-US" sz="3600" dirty="0" smtClean="0">
                <a:latin typeface="Arial" charset="0"/>
              </a:rPr>
              <a:t>. </a:t>
            </a:r>
            <a:r>
              <a:rPr lang="en-US" sz="3600" dirty="0">
                <a:latin typeface="Arial" charset="0"/>
              </a:rPr>
              <a:t>. . </a:t>
            </a:r>
            <a:endParaRPr lang="en-US" sz="3600" dirty="0" smtClean="0">
              <a:latin typeface="Arial" charset="0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Ако нещо те притеснява, сподели със своя подкрепящ служител</a:t>
            </a: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Ако той не направи нищо</a:t>
            </a:r>
            <a:r>
              <a:rPr lang="en-US" dirty="0" smtClean="0">
                <a:latin typeface="Arial" charset="0"/>
              </a:rPr>
              <a:t>, </a:t>
            </a:r>
            <a:r>
              <a:rPr lang="bg-BG" dirty="0" smtClean="0">
                <a:latin typeface="Arial" charset="0"/>
              </a:rPr>
              <a:t>или ако се касае за него</a:t>
            </a:r>
            <a:r>
              <a:rPr lang="en-US" dirty="0" smtClean="0">
                <a:latin typeface="Arial" charset="0"/>
              </a:rPr>
              <a:t>, </a:t>
            </a:r>
            <a:r>
              <a:rPr lang="bg-BG" dirty="0" smtClean="0">
                <a:latin typeface="Arial" charset="0"/>
              </a:rPr>
              <a:t>кажи на неговата организация;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в Полицията</a:t>
            </a:r>
            <a:r>
              <a:rPr lang="bg-BG" dirty="0">
                <a:latin typeface="Arial" charset="0"/>
              </a:rPr>
              <a:t>;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в Прокуратура;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в Отдел „Закрила на детето“</a:t>
            </a:r>
            <a:r>
              <a:rPr lang="bg-BG" dirty="0">
                <a:latin typeface="Arial" charset="0"/>
              </a:rPr>
              <a:t>;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отиди на лекар</a:t>
            </a:r>
            <a:r>
              <a:rPr lang="bg-BG" dirty="0">
                <a:latin typeface="Arial" charset="0"/>
              </a:rPr>
              <a:t>;</a:t>
            </a:r>
            <a:r>
              <a:rPr lang="en-US" dirty="0" smtClean="0">
                <a:latin typeface="Arial" charset="0"/>
              </a:rPr>
              <a:t> </a:t>
            </a:r>
            <a:r>
              <a:rPr lang="bg-BG" dirty="0" smtClean="0">
                <a:latin typeface="Arial" charset="0"/>
              </a:rPr>
              <a:t>звънни на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>
                <a:latin typeface="Arial" charset="0"/>
              </a:rPr>
              <a:t>116 111.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Време за обяд</a:t>
            </a:r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!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pic>
        <p:nvPicPr>
          <p:cNvPr id="2" name="Picture 1" descr="banits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3960440" cy="41490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2708920"/>
            <a:ext cx="4602088" cy="3577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en-US" sz="6000" b="1" dirty="0" smtClean="0">
                <a:solidFill>
                  <a:srgbClr val="4F81BD"/>
                </a:solidFill>
                <a:latin typeface="Arial" charset="0"/>
              </a:rPr>
              <a:t>HOPE: </a:t>
            </a:r>
            <a:r>
              <a:rPr lang="bg-BG" sz="6000" b="1" dirty="0" smtClean="0">
                <a:solidFill>
                  <a:srgbClr val="4F81BD"/>
                </a:solidFill>
                <a:latin typeface="Arial" charset="0"/>
              </a:rPr>
              <a:t>средства</a:t>
            </a:r>
            <a:endParaRPr lang="en-US" sz="6000" b="1" dirty="0">
              <a:solidFill>
                <a:srgbClr val="4F81BD"/>
              </a:solidFill>
              <a:latin typeface="Arial" charset="0"/>
            </a:endParaRPr>
          </a:p>
        </p:txBody>
      </p:sp>
      <p:sp>
        <p:nvSpPr>
          <p:cNvPr id="39938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 rtlCol="0"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bg-BG" sz="4400" b="1" dirty="0" smtClean="0">
                <a:latin typeface="Arial" charset="0"/>
              </a:rPr>
              <a:t>Те ще са</a:t>
            </a:r>
            <a:r>
              <a:rPr lang="en-US" sz="4400" b="1" dirty="0" smtClean="0">
                <a:latin typeface="Arial" charset="0"/>
              </a:rPr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Обучителни планове</a:t>
            </a:r>
            <a:endParaRPr lang="en-US" sz="3600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Учебници </a:t>
            </a:r>
            <a:endParaRPr lang="en-US" sz="3600" dirty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Материали за раздаване </a:t>
            </a:r>
            <a:endParaRPr lang="en-US" sz="3600" dirty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Презентации </a:t>
            </a:r>
            <a:endParaRPr lang="en-US" sz="3600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Филми </a:t>
            </a:r>
            <a:endParaRPr lang="en-US" sz="3600" dirty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Обучения за професионалисти</a:t>
            </a:r>
            <a:endParaRPr lang="en-US" sz="3600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Всичко на</a:t>
            </a:r>
            <a:r>
              <a:rPr lang="en-US" sz="3600" dirty="0" smtClean="0">
                <a:latin typeface="Arial" charset="0"/>
              </a:rPr>
              <a:t> USB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latin typeface="Arial" charset="0"/>
              </a:rPr>
              <a:t>Ще изглежда така</a:t>
            </a:r>
            <a:r>
              <a:rPr lang="en-US" sz="3600" dirty="0" smtClean="0">
                <a:latin typeface="Arial" charset="0"/>
              </a:rPr>
              <a:t>. . 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9"/>
          <p:cNvSpPr txBox="1">
            <a:spLocks noChangeArrowheads="1"/>
          </p:cNvSpPr>
          <p:nvPr/>
        </p:nvSpPr>
        <p:spPr bwMode="auto">
          <a:xfrm>
            <a:off x="931863" y="609600"/>
            <a:ext cx="76009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4600" b="1" dirty="0" smtClean="0">
                <a:solidFill>
                  <a:srgbClr val="007DC3"/>
                </a:solidFill>
              </a:rPr>
              <a:t>‘</a:t>
            </a:r>
            <a:r>
              <a:rPr lang="bg-BG" sz="4600" b="1" dirty="0" smtClean="0">
                <a:solidFill>
                  <a:srgbClr val="007DC3"/>
                </a:solidFill>
              </a:rPr>
              <a:t>Взаимопомощ</a:t>
            </a:r>
            <a:r>
              <a:rPr lang="en-US" sz="4600" b="1" dirty="0" smtClean="0">
                <a:solidFill>
                  <a:srgbClr val="007DC3"/>
                </a:solidFill>
              </a:rPr>
              <a:t>’</a:t>
            </a:r>
            <a:endParaRPr lang="en-US" altLang="ja-JP" sz="3600" dirty="0">
              <a:solidFill>
                <a:srgbClr val="007DC3"/>
              </a:solidFill>
            </a:endParaRPr>
          </a:p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61442" name="Text Box 10"/>
          <p:cNvSpPr txBox="1">
            <a:spLocks noChangeArrowheads="1"/>
          </p:cNvSpPr>
          <p:nvPr/>
        </p:nvSpPr>
        <p:spPr bwMode="auto">
          <a:xfrm>
            <a:off x="931863" y="1905000"/>
            <a:ext cx="5943600" cy="3370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bg-BG" sz="3600" dirty="0" smtClean="0">
                <a:solidFill>
                  <a:srgbClr val="C0D62E"/>
                </a:solidFill>
              </a:rPr>
              <a:t>Предпазване от сексуална експлоатация</a:t>
            </a:r>
            <a:endParaRPr lang="en-US" sz="2600" dirty="0">
              <a:solidFill>
                <a:srgbClr val="C0D62E"/>
              </a:solidFill>
            </a:endParaRPr>
          </a:p>
          <a:p>
            <a:pPr>
              <a:spcBef>
                <a:spcPct val="50000"/>
              </a:spcBef>
            </a:pPr>
            <a:r>
              <a:rPr lang="bg-BG" sz="2200" dirty="0" smtClean="0"/>
              <a:t>Място:</a:t>
            </a:r>
            <a:endParaRPr lang="en-US" sz="2200" dirty="0"/>
          </a:p>
          <a:p>
            <a:pPr>
              <a:spcBef>
                <a:spcPct val="50000"/>
              </a:spcBef>
            </a:pPr>
            <a:r>
              <a:rPr lang="bg-BG" dirty="0" smtClean="0"/>
              <a:t>Дата:</a:t>
            </a:r>
            <a:endParaRPr lang="en-US" sz="2600" dirty="0"/>
          </a:p>
          <a:p>
            <a:pPr>
              <a:spcBef>
                <a:spcPct val="50000"/>
              </a:spcBef>
            </a:pPr>
            <a:endParaRPr lang="en-US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062913" cy="1143000"/>
          </a:xfrm>
        </p:spPr>
        <p:txBody>
          <a:bodyPr/>
          <a:lstStyle/>
          <a:p>
            <a:r>
              <a:rPr lang="bg-BG" dirty="0" smtClean="0">
                <a:solidFill>
                  <a:srgbClr val="007DC3"/>
                </a:solidFill>
                <a:latin typeface="Arial" charset="0"/>
              </a:rPr>
              <a:t>Какво ще правим днес</a:t>
            </a:r>
            <a:endParaRPr lang="en-US" sz="4000" dirty="0">
              <a:solidFill>
                <a:srgbClr val="007DC3"/>
              </a:solidFill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Представяне и Загрявка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Основни правила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Какво прави една връзка добра?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Какво е сексуална експлоатация</a:t>
            </a:r>
            <a:r>
              <a:rPr lang="en-US" dirty="0" smtClean="0">
                <a:latin typeface="Arial" charset="0"/>
              </a:rPr>
              <a:t>?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Как да разберете, че се случва</a:t>
            </a:r>
            <a:r>
              <a:rPr lang="en-US" dirty="0" smtClean="0">
                <a:latin typeface="Arial" charset="0"/>
              </a:rPr>
              <a:t>?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Учебници и планове на действие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dirty="0" smtClean="0">
                <a:solidFill>
                  <a:schemeClr val="accent2"/>
                </a:solidFill>
                <a:latin typeface="Arial" charset="0"/>
              </a:rPr>
              <a:t>Взаимопомощ</a:t>
            </a:r>
            <a:endParaRPr lang="en-US" sz="5400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645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sz="2800" dirty="0" smtClean="0">
                <a:latin typeface="Arial" charset="0"/>
              </a:rPr>
              <a:t>Бяхме финансирани от </a:t>
            </a:r>
            <a:r>
              <a:rPr lang="en-US" sz="2800" dirty="0" smtClean="0">
                <a:latin typeface="Arial" charset="0"/>
              </a:rPr>
              <a:t>Comic </a:t>
            </a:r>
            <a:r>
              <a:rPr lang="en-US" sz="2800" dirty="0">
                <a:latin typeface="Arial" charset="0"/>
              </a:rPr>
              <a:t>Relief</a:t>
            </a:r>
          </a:p>
          <a:p>
            <a:r>
              <a:rPr lang="bg-BG" sz="2800" dirty="0" smtClean="0">
                <a:latin typeface="Arial" charset="0"/>
              </a:rPr>
              <a:t>Бяхме финансирани през </a:t>
            </a:r>
            <a:r>
              <a:rPr lang="en-US" dirty="0" smtClean="0">
                <a:latin typeface="Arial" charset="0"/>
              </a:rPr>
              <a:t>2012 -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>
                <a:latin typeface="Arial" charset="0"/>
              </a:rPr>
              <a:t>2015</a:t>
            </a:r>
          </a:p>
          <a:p>
            <a:r>
              <a:rPr lang="bg-BG" sz="2800" dirty="0" smtClean="0">
                <a:latin typeface="Arial" charset="0"/>
              </a:rPr>
              <a:t>Беше проект за Ментори връстници</a:t>
            </a:r>
            <a:endParaRPr lang="en-US" sz="2800" dirty="0">
              <a:latin typeface="Arial" charset="0"/>
            </a:endParaRPr>
          </a:p>
          <a:p>
            <a:r>
              <a:rPr lang="bg-BG" sz="2800" dirty="0" smtClean="0">
                <a:latin typeface="Arial" charset="0"/>
              </a:rPr>
              <a:t>Искахме да спрем сексуалното експлоатиране на хора</a:t>
            </a:r>
            <a:endParaRPr lang="en-US" sz="2800" dirty="0">
              <a:latin typeface="Arial" charset="0"/>
            </a:endParaRPr>
          </a:p>
          <a:p>
            <a:r>
              <a:rPr lang="bg-BG" sz="2800" dirty="0" smtClean="0">
                <a:latin typeface="Arial" charset="0"/>
              </a:rPr>
              <a:t>Обучих</a:t>
            </a:r>
            <a:r>
              <a:rPr lang="bg-BG" dirty="0" smtClean="0">
                <a:latin typeface="Arial" charset="0"/>
              </a:rPr>
              <a:t>м</a:t>
            </a:r>
            <a:r>
              <a:rPr lang="bg-BG" sz="2800" dirty="0" smtClean="0">
                <a:latin typeface="Arial" charset="0"/>
              </a:rPr>
              <a:t>е хора със специални образователни потребности в Девон, Англия</a:t>
            </a:r>
          </a:p>
          <a:p>
            <a:r>
              <a:rPr lang="bg-BG" sz="2800" dirty="0" smtClean="0">
                <a:latin typeface="Arial" charset="0"/>
              </a:rPr>
              <a:t>Обучихме също и служители</a:t>
            </a:r>
            <a:endParaRPr lang="en-US" sz="28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007DC3"/>
                </a:solidFill>
                <a:latin typeface="Arial" charset="0"/>
              </a:rPr>
              <a:t>Основни правила</a:t>
            </a:r>
            <a:endParaRPr lang="en-US" sz="6000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65538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0158"/>
          <a:stretch>
            <a:fillRect/>
          </a:stretch>
        </p:blipFill>
        <p:spPr>
          <a:xfrm>
            <a:off x="684213" y="1700213"/>
            <a:ext cx="2735262" cy="2573337"/>
          </a:xfrm>
        </p:spPr>
      </p:pic>
      <p:pic>
        <p:nvPicPr>
          <p:cNvPr id="65539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3" r="14603"/>
          <a:stretch>
            <a:fillRect/>
          </a:stretch>
        </p:blipFill>
        <p:spPr>
          <a:xfrm>
            <a:off x="827088" y="3573463"/>
            <a:ext cx="3163887" cy="2973387"/>
          </a:xfrm>
        </p:spPr>
      </p:pic>
      <p:sp>
        <p:nvSpPr>
          <p:cNvPr id="13" name="Rectangle 12"/>
          <p:cNvSpPr/>
          <p:nvPr/>
        </p:nvSpPr>
        <p:spPr>
          <a:xfrm>
            <a:off x="4284663" y="1484313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Ако се налага да излизате, уведомете ни</a:t>
            </a:r>
            <a:r>
              <a:rPr lang="en-GB" sz="2800" dirty="0"/>
              <a:t>.</a:t>
            </a:r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Телефоните без звук или изключени</a:t>
            </a:r>
            <a:r>
              <a:rPr lang="en-GB" sz="2800" dirty="0"/>
              <a:t>.</a:t>
            </a:r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Без псувни и обидни думи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Уважавайте другите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Не се </a:t>
            </a:r>
            <a:r>
              <a:rPr lang="bg-BG" sz="2800" dirty="0" smtClean="0"/>
              <a:t>прекъсвайте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Идвайте на време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007DC3"/>
                </a:solidFill>
                <a:latin typeface="Arial" charset="0"/>
              </a:rPr>
              <a:t>Още основни правила</a:t>
            </a:r>
            <a:endParaRPr lang="en-US" sz="6000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66562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0158"/>
          <a:stretch>
            <a:fillRect/>
          </a:stretch>
        </p:blipFill>
        <p:spPr>
          <a:xfrm>
            <a:off x="684213" y="1700213"/>
            <a:ext cx="2735262" cy="2573337"/>
          </a:xfrm>
        </p:spPr>
      </p:pic>
      <p:pic>
        <p:nvPicPr>
          <p:cNvPr id="66563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3" r="14603"/>
          <a:stretch>
            <a:fillRect/>
          </a:stretch>
        </p:blipFill>
        <p:spPr>
          <a:xfrm>
            <a:off x="827088" y="3573463"/>
            <a:ext cx="3163887" cy="2973387"/>
          </a:xfrm>
        </p:spPr>
      </p:pic>
      <p:sp>
        <p:nvSpPr>
          <p:cNvPr id="2" name="Rectangle 1"/>
          <p:cNvSpPr/>
          <p:nvPr/>
        </p:nvSpPr>
        <p:spPr>
          <a:xfrm>
            <a:off x="4284663" y="1628775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Грижете се за другите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Грижете се за себе си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Попитайте, ако се нуждаете от нещо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Случва се да </a:t>
            </a:r>
            <a:r>
              <a:rPr lang="bg-BG" sz="2800" dirty="0" smtClean="0"/>
              <a:t>грешим и това е ОК</a:t>
            </a:r>
            <a:endParaRPr lang="en-GB" sz="2800" dirty="0"/>
          </a:p>
          <a:p>
            <a:pPr marL="342900" indent="-342900" eaLnBrk="0" hangingPunct="0">
              <a:lnSpc>
                <a:spcPct val="150000"/>
              </a:lnSpc>
              <a:buFont typeface="Arial"/>
              <a:buChar char="•"/>
              <a:defRPr/>
            </a:pPr>
            <a:r>
              <a:rPr lang="bg-BG" sz="2800" dirty="0"/>
              <a:t>Остана ли още нещо</a:t>
            </a:r>
            <a:r>
              <a:rPr lang="en-GB" sz="2800" dirty="0"/>
              <a:t>?</a:t>
            </a:r>
          </a:p>
          <a:p>
            <a:pPr eaLnBrk="0" hangingPunct="0"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le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7772400" cy="1143000"/>
          </a:xfrm>
        </p:spPr>
        <p:txBody>
          <a:bodyPr/>
          <a:lstStyle/>
          <a:p>
            <a:r>
              <a:rPr lang="bg-BG" sz="5400" dirty="0" smtClean="0">
                <a:solidFill>
                  <a:srgbClr val="333399"/>
                </a:solidFill>
                <a:latin typeface="Arial" charset="0"/>
              </a:rPr>
              <a:t>Конфиденциалност </a:t>
            </a:r>
            <a:endParaRPr lang="en-US" sz="5400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67586" name="Content Placeholder 4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bg-BG" dirty="0">
                <a:latin typeface="Arial" charset="0"/>
              </a:rPr>
              <a:t>Запазете личните неща в тайна</a:t>
            </a:r>
            <a:endParaRPr lang="en-US" dirty="0">
              <a:latin typeface="Arial" charset="0"/>
            </a:endParaRPr>
          </a:p>
          <a:p>
            <a:r>
              <a:rPr lang="bg-BG" dirty="0">
                <a:latin typeface="Arial" charset="0"/>
              </a:rPr>
              <a:t>Можете да споделите неща, които ви се случват</a:t>
            </a:r>
            <a:r>
              <a:rPr lang="en-US" dirty="0">
                <a:latin typeface="Arial" charset="0"/>
              </a:rPr>
              <a:t>.</a:t>
            </a:r>
          </a:p>
          <a:p>
            <a:r>
              <a:rPr lang="bg-BG" dirty="0">
                <a:latin typeface="Arial" charset="0"/>
              </a:rPr>
              <a:t>Ако ни споделите за лоши неща, които ви се случват, ще трябва </a:t>
            </a:r>
            <a:r>
              <a:rPr lang="bg-BG" dirty="0" smtClean="0">
                <a:latin typeface="Arial" charset="0"/>
              </a:rPr>
              <a:t>да ги съобщим</a:t>
            </a:r>
            <a:r>
              <a:rPr lang="en-US" dirty="0" smtClean="0">
                <a:latin typeface="Arial" charset="0"/>
              </a:rPr>
              <a:t>.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СПИРАНЕ НА ЖАРГОНА</a:t>
            </a:r>
            <a:r>
              <a:rPr lang="en-US" dirty="0" smtClean="0">
                <a:latin typeface="Arial" charset="0"/>
              </a:rPr>
              <a:t>!</a:t>
            </a:r>
            <a:endParaRPr lang="en-US" dirty="0">
              <a:latin typeface="Arial" charset="0"/>
            </a:endParaRPr>
          </a:p>
        </p:txBody>
      </p:sp>
      <p:sp>
        <p:nvSpPr>
          <p:cNvPr id="68610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3200" dirty="0">
                <a:latin typeface="Arial" charset="0"/>
              </a:rPr>
              <a:t>Когато не разбираме какво говорите</a:t>
            </a:r>
            <a:r>
              <a:rPr lang="en-US" sz="3200" dirty="0" smtClean="0">
                <a:latin typeface="Arial" charset="0"/>
              </a:rPr>
              <a:t>.</a:t>
            </a:r>
            <a:r>
              <a:rPr lang="bg-BG" sz="3200" dirty="0" smtClean="0">
                <a:latin typeface="Arial" charset="0"/>
              </a:rPr>
              <a:t>..</a:t>
            </a:r>
            <a:r>
              <a:rPr lang="en-US" sz="3200" dirty="0" smtClean="0">
                <a:latin typeface="Arial" charset="0"/>
              </a:rPr>
              <a:t> </a:t>
            </a:r>
            <a:endParaRPr lang="en-US" sz="3200" dirty="0">
              <a:latin typeface="Arial" charset="0"/>
            </a:endParaRPr>
          </a:p>
        </p:txBody>
      </p:sp>
      <p:pic>
        <p:nvPicPr>
          <p:cNvPr id="68611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800" dirty="0" smtClean="0">
                <a:solidFill>
                  <a:srgbClr val="007DC3"/>
                </a:solidFill>
                <a:latin typeface="Arial" charset="0"/>
              </a:rPr>
              <a:t>Разчупване на леда</a:t>
            </a:r>
            <a:endParaRPr lang="en-US" sz="4800" dirty="0">
              <a:solidFill>
                <a:srgbClr val="007DC3"/>
              </a:solidFill>
              <a:latin typeface="Arial" charset="0"/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2400" i="1" dirty="0" smtClean="0">
                <a:solidFill>
                  <a:srgbClr val="CF1C21"/>
                </a:solidFill>
                <a:latin typeface="Arial" charset="0"/>
              </a:rPr>
              <a:t>Кой идва от най-далеч, за да бъде тук</a:t>
            </a:r>
            <a:r>
              <a:rPr lang="en-US" sz="2400" i="1" dirty="0" smtClean="0">
                <a:solidFill>
                  <a:srgbClr val="CF1C21"/>
                </a:solidFill>
                <a:latin typeface="Arial" charset="0"/>
              </a:rPr>
              <a:t>?</a:t>
            </a:r>
            <a:endParaRPr lang="en-US" sz="2400" i="1" dirty="0">
              <a:solidFill>
                <a:srgbClr val="CF1C21"/>
              </a:solidFill>
              <a:latin typeface="Arial" charset="0"/>
            </a:endParaRPr>
          </a:p>
          <a:p>
            <a:r>
              <a:rPr lang="bg-BG" sz="2400" i="1" dirty="0" smtClean="0">
                <a:solidFill>
                  <a:srgbClr val="CF1C21"/>
                </a:solidFill>
                <a:latin typeface="Arial" charset="0"/>
              </a:rPr>
              <a:t>Кой е имал най-вълнуващият уикенд</a:t>
            </a:r>
            <a:r>
              <a:rPr lang="en-US" sz="2400" i="1" dirty="0" smtClean="0">
                <a:solidFill>
                  <a:srgbClr val="CF1C21"/>
                </a:solidFill>
                <a:latin typeface="Arial" charset="0"/>
              </a:rPr>
              <a:t>?</a:t>
            </a:r>
            <a:endParaRPr lang="en-US" sz="2400" i="1" dirty="0">
              <a:solidFill>
                <a:srgbClr val="CF1C21"/>
              </a:solidFill>
              <a:latin typeface="Arial" charset="0"/>
            </a:endParaRPr>
          </a:p>
          <a:p>
            <a:r>
              <a:rPr lang="bg-BG" sz="2400" i="1" dirty="0" smtClean="0">
                <a:solidFill>
                  <a:srgbClr val="CF1C21"/>
                </a:solidFill>
                <a:latin typeface="Arial" charset="0"/>
              </a:rPr>
              <a:t>Кой има най-необичайното хоби</a:t>
            </a:r>
            <a:r>
              <a:rPr lang="en-US" sz="2400" i="1" dirty="0" smtClean="0">
                <a:solidFill>
                  <a:srgbClr val="CF1C21"/>
                </a:solidFill>
                <a:latin typeface="Arial" charset="0"/>
              </a:rPr>
              <a:t>?</a:t>
            </a:r>
            <a:endParaRPr lang="en-US" sz="2400" i="1" dirty="0">
              <a:solidFill>
                <a:srgbClr val="CF1C21"/>
              </a:solidFill>
              <a:latin typeface="Arial" charset="0"/>
            </a:endParaRPr>
          </a:p>
          <a:p>
            <a:r>
              <a:rPr lang="bg-BG" sz="2400" i="1" dirty="0" smtClean="0">
                <a:solidFill>
                  <a:srgbClr val="CF1C21"/>
                </a:solidFill>
                <a:latin typeface="Arial" charset="0"/>
              </a:rPr>
              <a:t>Кой има гадже</a:t>
            </a:r>
            <a:r>
              <a:rPr lang="en-US" sz="2400" i="1" dirty="0" smtClean="0">
                <a:solidFill>
                  <a:srgbClr val="CF1C21"/>
                </a:solidFill>
                <a:latin typeface="Arial" charset="0"/>
              </a:rPr>
              <a:t>?</a:t>
            </a:r>
            <a:endParaRPr lang="en-US" sz="2400" i="1" dirty="0">
              <a:solidFill>
                <a:srgbClr val="CF1C21"/>
              </a:solidFill>
              <a:latin typeface="Arial" charset="0"/>
            </a:endParaRPr>
          </a:p>
          <a:p>
            <a:r>
              <a:rPr lang="bg-BG" sz="2400" i="1" dirty="0" smtClean="0">
                <a:solidFill>
                  <a:srgbClr val="CF1C21"/>
                </a:solidFill>
                <a:latin typeface="Arial" charset="0"/>
              </a:rPr>
              <a:t>Кой има добро сексуално образование</a:t>
            </a:r>
            <a:r>
              <a:rPr lang="en-US" sz="2400" i="1" dirty="0" smtClean="0">
                <a:solidFill>
                  <a:srgbClr val="CF1C21"/>
                </a:solidFill>
                <a:latin typeface="Arial" charset="0"/>
              </a:rPr>
              <a:t>?</a:t>
            </a:r>
            <a:endParaRPr lang="en-US" sz="2400" i="1" dirty="0">
              <a:solidFill>
                <a:srgbClr val="CF1C21"/>
              </a:solidFill>
              <a:latin typeface="Arial" charset="0"/>
            </a:endParaRPr>
          </a:p>
        </p:txBody>
      </p:sp>
      <p:pic>
        <p:nvPicPr>
          <p:cNvPr id="69635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" r="1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600" dirty="0" smtClean="0">
                <a:solidFill>
                  <a:srgbClr val="007DC3"/>
                </a:solidFill>
                <a:latin typeface="Arial" charset="0"/>
              </a:rPr>
              <a:t>Тест </a:t>
            </a:r>
            <a:endParaRPr lang="en-US" sz="6600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70658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4" r="7324"/>
          <a:stretch>
            <a:fillRect/>
          </a:stretch>
        </p:blipFill>
        <p:spPr/>
      </p:pic>
      <p:sp>
        <p:nvSpPr>
          <p:cNvPr id="20483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dirty="0" smtClean="0">
                <a:latin typeface="Arial" charset="0"/>
              </a:rPr>
              <a:t>Вдигнете ръка ако:</a:t>
            </a: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какво е сексуална експлоатация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 да кажете, че се случва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какво да правите, ако се случва</a:t>
            </a:r>
            <a:r>
              <a:rPr lang="en-US" dirty="0" smtClean="0">
                <a:latin typeface="Arial" charset="0"/>
              </a:rPr>
              <a:t>?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latin typeface="Arial" charset="0"/>
              </a:rPr>
              <a:t>Взаимоотношения </a:t>
            </a:r>
            <a:endParaRPr lang="en-US" sz="6000" dirty="0">
              <a:latin typeface="Arial" charset="0"/>
            </a:endParaRPr>
          </a:p>
        </p:txBody>
      </p:sp>
      <p:sp>
        <p:nvSpPr>
          <p:cNvPr id="24578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 smtClean="0">
                <a:latin typeface="Arial" charset="0"/>
              </a:rPr>
              <a:t>Какво е връзка</a:t>
            </a:r>
            <a:r>
              <a:rPr lang="en-US" sz="4400" dirty="0" smtClean="0">
                <a:latin typeface="Arial" charset="0"/>
              </a:rPr>
              <a:t>?</a:t>
            </a:r>
            <a:endParaRPr lang="en-US" sz="4400" dirty="0">
              <a:latin typeface="Arial" charset="0"/>
            </a:endParaRPr>
          </a:p>
          <a:p>
            <a:r>
              <a:rPr lang="bg-BG" sz="4400" dirty="0" smtClean="0">
                <a:latin typeface="Arial" charset="0"/>
              </a:rPr>
              <a:t>Какви видове връзки има</a:t>
            </a:r>
            <a:r>
              <a:rPr lang="en-US" sz="4400" dirty="0" smtClean="0">
                <a:latin typeface="Arial" charset="0"/>
              </a:rPr>
              <a:t>?</a:t>
            </a:r>
            <a:endParaRPr lang="en-US" sz="4400" dirty="0">
              <a:latin typeface="Arial" charset="0"/>
            </a:endParaRPr>
          </a:p>
        </p:txBody>
      </p:sp>
      <p:pic>
        <p:nvPicPr>
          <p:cNvPr id="71683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2" r="20952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dirty="0" smtClean="0">
                <a:solidFill>
                  <a:srgbClr val="007DC3"/>
                </a:solidFill>
                <a:latin typeface="Arial" charset="0"/>
              </a:rPr>
              <a:t>Какво прави една връзка добра</a:t>
            </a:r>
            <a:r>
              <a:rPr lang="en-US" dirty="0" smtClean="0">
                <a:solidFill>
                  <a:srgbClr val="007DC3"/>
                </a:solidFill>
                <a:latin typeface="Arial" charset="0"/>
              </a:rPr>
              <a:t>?</a:t>
            </a:r>
          </a:p>
        </p:txBody>
      </p:sp>
      <p:pic>
        <p:nvPicPr>
          <p:cNvPr id="73730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2" r="16582"/>
          <a:stretch>
            <a:fillRect/>
          </a:stretch>
        </p:blipFill>
        <p:spPr/>
      </p:pic>
      <p:sp>
        <p:nvSpPr>
          <p:cNvPr id="20483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В малки групи напишете всички неща, които е добре да правите в една връзка</a:t>
            </a:r>
            <a:r>
              <a:rPr lang="en-US" dirty="0" smtClean="0">
                <a:latin typeface="Arial" charset="0"/>
              </a:rPr>
              <a:t>, </a:t>
            </a:r>
            <a:r>
              <a:rPr lang="bg-BG" dirty="0" smtClean="0">
                <a:latin typeface="Arial" charset="0"/>
              </a:rPr>
              <a:t>и всички онези, които не трябва да правите.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Кое е добре в една връзка?</a:t>
            </a:r>
            <a:endParaRPr lang="en-US" dirty="0">
              <a:latin typeface="Arial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cs typeface="+mn-cs"/>
              </a:rPr>
              <a:t>Е</a:t>
            </a:r>
            <a:r>
              <a:rPr lang="bg-BG" sz="2000" dirty="0" smtClean="0">
                <a:ea typeface="+mn-ea"/>
                <a:cs typeface="+mn-cs"/>
              </a:rPr>
              <a:t>моционална подкрепа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cs typeface="+mn-cs"/>
              </a:rPr>
              <a:t>Подкрепяне 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Забавление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Уважение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cs typeface="+mn-cs"/>
              </a:rPr>
              <a:t>Ценност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Независимост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Доверие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Полезност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Грижовност</a:t>
            </a:r>
            <a:endParaRPr lang="en-GB" sz="20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Любезност 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Говорене 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000" dirty="0" smtClean="0">
                <a:ea typeface="+mn-ea"/>
                <a:cs typeface="+mn-cs"/>
              </a:rPr>
              <a:t>Любов </a:t>
            </a:r>
            <a:endParaRPr lang="en-GB" sz="20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sz="20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2000" dirty="0">
              <a:ea typeface="+mn-ea"/>
              <a:cs typeface="+mn-cs"/>
            </a:endParaRPr>
          </a:p>
        </p:txBody>
      </p:sp>
      <p:sp>
        <p:nvSpPr>
          <p:cNvPr id="74755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sz="2000" dirty="0" smtClean="0">
                <a:latin typeface="Arial" charset="0"/>
              </a:rPr>
              <a:t>Общуване 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Да бъдеш себе си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Честност 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Различност 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Баланс 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Тъга 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Добре прекарано време</a:t>
            </a:r>
            <a:endParaRPr lang="en-GB" sz="2000" dirty="0">
              <a:latin typeface="Arial" charset="0"/>
            </a:endParaRPr>
          </a:p>
          <a:p>
            <a:r>
              <a:rPr lang="bg-BG" sz="2000" dirty="0" smtClean="0">
                <a:latin typeface="Arial" charset="0"/>
              </a:rPr>
              <a:t>Преодоляване </a:t>
            </a:r>
            <a:endParaRPr lang="en-GB" sz="20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b="1" i="1" dirty="0" smtClean="0">
                <a:solidFill>
                  <a:srgbClr val="333399"/>
                </a:solidFill>
                <a:latin typeface="Arial" charset="0"/>
              </a:rPr>
              <a:t>Време за почивка</a:t>
            </a:r>
            <a:endParaRPr lang="en-US" sz="5400" b="1" i="1" dirty="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75778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0" b="4170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800" dirty="0" smtClean="0">
                <a:latin typeface="Arial" charset="0"/>
              </a:rPr>
              <a:t>Гледайте нашият филм</a:t>
            </a:r>
            <a:r>
              <a:rPr lang="en-US" sz="6000" dirty="0" smtClean="0">
                <a:latin typeface="Arial" charset="0"/>
              </a:rPr>
              <a:t>. </a:t>
            </a:r>
            <a:r>
              <a:rPr lang="en-US" sz="6000" dirty="0">
                <a:latin typeface="Arial" charset="0"/>
              </a:rPr>
              <a:t>. . </a:t>
            </a:r>
          </a:p>
        </p:txBody>
      </p:sp>
      <p:pic>
        <p:nvPicPr>
          <p:cNvPr id="76802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7" r="17007"/>
          <a:stretch>
            <a:fillRect/>
          </a:stretch>
        </p:blipFill>
        <p:spPr/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sz="3200" dirty="0" smtClean="0">
                <a:latin typeface="Arial" charset="0"/>
              </a:rPr>
              <a:t>Какво се случва във филма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Това, което се случва грешно ли е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Защо е грешно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  <a:p>
            <a:r>
              <a:rPr lang="bg-BG" sz="3200" dirty="0" smtClean="0">
                <a:latin typeface="Arial" charset="0"/>
              </a:rPr>
              <a:t>Какво ги поставя в риск</a:t>
            </a:r>
            <a:r>
              <a:rPr lang="en-US" sz="3200" dirty="0" smtClean="0">
                <a:latin typeface="Arial" charset="0"/>
              </a:rPr>
              <a:t>?</a:t>
            </a:r>
            <a:endParaRPr lang="en-US" sz="32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/>
          <a:lstStyle/>
          <a:p>
            <a:r>
              <a:rPr lang="bg-BG" sz="6000" dirty="0" smtClean="0">
                <a:latin typeface="Arial" charset="0"/>
              </a:rPr>
              <a:t>Сексуална Експлоатация</a:t>
            </a:r>
            <a:endParaRPr lang="en-US" sz="6000" dirty="0">
              <a:latin typeface="Arial" charset="0"/>
            </a:endParaRPr>
          </a:p>
        </p:txBody>
      </p:sp>
      <p:sp>
        <p:nvSpPr>
          <p:cNvPr id="77826" name="Content Placeholder 2"/>
          <p:cNvSpPr>
            <a:spLocks noGrp="1"/>
          </p:cNvSpPr>
          <p:nvPr>
            <p:ph idx="1"/>
          </p:nvPr>
        </p:nvSpPr>
        <p:spPr>
          <a:xfrm>
            <a:off x="685800" y="2079625"/>
            <a:ext cx="7772400" cy="3581400"/>
          </a:xfrm>
        </p:spPr>
        <p:txBody>
          <a:bodyPr/>
          <a:lstStyle/>
          <a:p>
            <a:r>
              <a:rPr lang="bg-BG" sz="3600" dirty="0" smtClean="0">
                <a:latin typeface="Arial" charset="0"/>
              </a:rPr>
              <a:t>В малки групи</a:t>
            </a:r>
            <a:r>
              <a:rPr lang="en-US" sz="3600" dirty="0" smtClean="0">
                <a:latin typeface="Arial" charset="0"/>
              </a:rPr>
              <a:t>:</a:t>
            </a:r>
            <a:endParaRPr lang="en-US" sz="3600" dirty="0">
              <a:latin typeface="Arial" charset="0"/>
            </a:endParaRPr>
          </a:p>
          <a:p>
            <a:r>
              <a:rPr lang="bg-BG" sz="3600" dirty="0" smtClean="0">
                <a:latin typeface="Arial" charset="0"/>
              </a:rPr>
              <a:t>Какво е Сексуална Експлоатация</a:t>
            </a:r>
            <a:r>
              <a:rPr lang="en-US" sz="3600" dirty="0" smtClean="0">
                <a:latin typeface="Arial" charset="0"/>
              </a:rPr>
              <a:t>?</a:t>
            </a:r>
            <a:endParaRPr lang="en-US" sz="36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Сексуална експлоатация</a:t>
            </a:r>
            <a:r>
              <a:rPr lang="en-US" dirty="0" smtClean="0">
                <a:latin typeface="Arial" charset="0"/>
              </a:rPr>
              <a:t>: </a:t>
            </a:r>
            <a:r>
              <a:rPr lang="bg-BG" dirty="0">
                <a:latin typeface="Arial" charset="0"/>
              </a:rPr>
              <a:t>К</a:t>
            </a:r>
            <a:r>
              <a:rPr lang="bg-BG" dirty="0" smtClean="0">
                <a:latin typeface="Arial" charset="0"/>
              </a:rPr>
              <a:t>акво е</a:t>
            </a:r>
            <a:r>
              <a:rPr lang="en-US" dirty="0" smtClean="0">
                <a:latin typeface="Arial" charset="0"/>
              </a:rPr>
              <a:t>?</a:t>
            </a:r>
            <a:endParaRPr lang="en-US" dirty="0">
              <a:latin typeface="Arial" charset="0"/>
            </a:endParaRPr>
          </a:p>
        </p:txBody>
      </p:sp>
      <p:sp>
        <p:nvSpPr>
          <p:cNvPr id="78850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</a:rPr>
              <a:t>Сексуална експлоатация е когато някой използва уязвим човек за секс.</a:t>
            </a:r>
            <a:endParaRPr lang="en-US" dirty="0">
              <a:latin typeface="Arial" charset="0"/>
            </a:endParaRPr>
          </a:p>
          <a:p>
            <a:r>
              <a:rPr lang="bg-BG" dirty="0" smtClean="0">
                <a:latin typeface="Arial" charset="0"/>
              </a:rPr>
              <a:t>Ако е в замяна на нещо </a:t>
            </a:r>
            <a:r>
              <a:rPr lang="en-US" dirty="0" smtClean="0">
                <a:latin typeface="Arial" charset="0"/>
              </a:rPr>
              <a:t>– </a:t>
            </a:r>
            <a:r>
              <a:rPr lang="bg-BG" dirty="0" smtClean="0">
                <a:latin typeface="Arial" charset="0"/>
              </a:rPr>
              <a:t>пари, наркотици, напитка или място за пренощуване.</a:t>
            </a:r>
            <a:endParaRPr lang="en-US" dirty="0">
              <a:latin typeface="Arial" charset="0"/>
            </a:endParaRPr>
          </a:p>
        </p:txBody>
      </p:sp>
      <p:pic>
        <p:nvPicPr>
          <p:cNvPr id="78851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5" r="12865"/>
          <a:stretch>
            <a:fillRect/>
          </a:stretch>
        </p:blipFill>
        <p:spPr>
          <a:xfrm>
            <a:off x="5076825" y="2060575"/>
            <a:ext cx="3598863" cy="3200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latin typeface="Arial" charset="0"/>
              </a:rPr>
              <a:t>Грууминг е преднамерено "сприятеляване" с жертвата, която не разбира, че се оказва </a:t>
            </a:r>
            <a:r>
              <a:rPr lang="ru-RU" sz="2800" dirty="0" smtClean="0">
                <a:latin typeface="Arial" charset="0"/>
              </a:rPr>
              <a:t>експлоатирана</a:t>
            </a:r>
            <a:endParaRPr lang="en-US" sz="3600" dirty="0">
              <a:latin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2400" dirty="0" smtClean="0">
                <a:latin typeface="Arial" charset="0"/>
              </a:rPr>
              <a:t>Когато някой подлъгва друг да си мисли, че е специален или е във връзка.</a:t>
            </a:r>
          </a:p>
          <a:p>
            <a:r>
              <a:rPr lang="bg-BG" sz="2400" dirty="0" smtClean="0">
                <a:latin typeface="Arial" charset="0"/>
              </a:rPr>
              <a:t>Когато целта е сексуална експлоатация в бъдеще</a:t>
            </a:r>
            <a:r>
              <a:rPr lang="en-US" sz="2400" dirty="0" smtClean="0">
                <a:latin typeface="Arial" charset="0"/>
              </a:rPr>
              <a:t>. </a:t>
            </a:r>
            <a:endParaRPr lang="en-US" sz="2400" dirty="0">
              <a:latin typeface="Arial" charset="0"/>
            </a:endParaRPr>
          </a:p>
          <a:p>
            <a:r>
              <a:rPr lang="bg-BG" sz="2400" dirty="0" smtClean="0">
                <a:latin typeface="Arial" charset="0"/>
              </a:rPr>
              <a:t>Те печелят доверие чрез подаръци, емоционална подкрепа или храна</a:t>
            </a:r>
            <a:r>
              <a:rPr lang="en-US" sz="2400" dirty="0" smtClean="0">
                <a:latin typeface="Arial" charset="0"/>
              </a:rPr>
              <a:t>.</a:t>
            </a:r>
            <a:endParaRPr lang="en-US" sz="2400" dirty="0">
              <a:latin typeface="Arial" charset="0"/>
            </a:endParaRPr>
          </a:p>
        </p:txBody>
      </p:sp>
      <p:pic>
        <p:nvPicPr>
          <p:cNvPr id="7987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1" r="2503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  <a:ea typeface="+mj-ea"/>
                <a:cs typeface="+mj-cs"/>
              </a:rPr>
              <a:t>Безопасност 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525963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Да разбирате своите права</a:t>
            </a:r>
            <a:endParaRPr lang="en-US" sz="3600" dirty="0" smtClean="0">
              <a:ea typeface="+mn-ea"/>
              <a:cs typeface="+mn-cs"/>
            </a:endParaRPr>
          </a:p>
        </p:txBody>
      </p:sp>
      <p:pic>
        <p:nvPicPr>
          <p:cNvPr id="80899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" b="237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2400" b="1" dirty="0" smtClean="0">
                <a:ea typeface="+mn-ea"/>
                <a:cs typeface="+mn-cs"/>
              </a:rPr>
              <a:t>Разбиране на своите права</a:t>
            </a:r>
            <a:endParaRPr lang="en-US" sz="2400" b="1" dirty="0" smtClean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3200" dirty="0" smtClean="0">
                <a:ea typeface="+mn-ea"/>
                <a:cs typeface="+mn-cs"/>
              </a:rPr>
              <a:t>Например</a:t>
            </a:r>
            <a:r>
              <a:rPr lang="en-US" sz="3200" dirty="0" smtClean="0">
                <a:ea typeface="+mn-ea"/>
                <a:cs typeface="+mn-cs"/>
              </a:rPr>
              <a:t>:</a:t>
            </a:r>
          </a:p>
          <a:p>
            <a:pPr>
              <a:buFont typeface="Arial"/>
              <a:buChar char="•"/>
              <a:defRPr/>
            </a:pPr>
            <a:r>
              <a:rPr lang="bg-BG" sz="3200" dirty="0" smtClean="0">
                <a:cs typeface="+mn-cs"/>
              </a:rPr>
              <a:t>Говорете за правата на човека</a:t>
            </a:r>
            <a:endParaRPr lang="en-US" sz="3200" dirty="0">
              <a:cs typeface="+mn-cs"/>
            </a:endParaRPr>
          </a:p>
          <a:p>
            <a:pPr>
              <a:buFont typeface="Arial"/>
              <a:buChar char="•"/>
              <a:defRPr/>
            </a:pPr>
            <a:r>
              <a:rPr lang="bg-BG" sz="3200" dirty="0" smtClean="0">
                <a:cs typeface="+mn-cs"/>
              </a:rPr>
              <a:t>Присъединете се в Кампания</a:t>
            </a:r>
            <a:endParaRPr lang="en-US" sz="3200" dirty="0">
              <a:cs typeface="+mn-cs"/>
            </a:endParaRPr>
          </a:p>
          <a:p>
            <a:pPr>
              <a:buFont typeface="Arial"/>
              <a:buChar char="•"/>
              <a:defRPr/>
            </a:pPr>
            <a:r>
              <a:rPr lang="bg-BG" sz="3200" dirty="0" smtClean="0">
                <a:cs typeface="+mn-cs"/>
              </a:rPr>
              <a:t>Свържете се с Националната мрежа за децата </a:t>
            </a:r>
            <a:r>
              <a:rPr lang="de-DE" sz="3200" dirty="0" smtClean="0">
                <a:cs typeface="+mn-cs"/>
              </a:rPr>
              <a:t>(</a:t>
            </a:r>
            <a:r>
              <a:rPr lang="bg-BG" sz="3200" dirty="0" smtClean="0">
                <a:cs typeface="+mn-cs"/>
              </a:rPr>
              <a:t>НМД</a:t>
            </a:r>
            <a:r>
              <a:rPr lang="de-DE" sz="3200" dirty="0" smtClean="0">
                <a:cs typeface="+mn-cs"/>
              </a:rPr>
              <a:t>)</a:t>
            </a:r>
            <a:r>
              <a:rPr lang="en-US" sz="3200" dirty="0" smtClean="0">
                <a:cs typeface="+mn-cs"/>
              </a:rPr>
              <a:t> </a:t>
            </a:r>
            <a:r>
              <a:rPr lang="bg-BG" sz="3200" dirty="0" smtClean="0">
                <a:cs typeface="+mn-cs"/>
              </a:rPr>
              <a:t>или друго НПО</a:t>
            </a:r>
            <a:endParaRPr lang="en-US" sz="3200" dirty="0">
              <a:cs typeface="+mn-cs"/>
            </a:endParaRPr>
          </a:p>
          <a:p>
            <a:pPr>
              <a:buFont typeface="Arial"/>
              <a:buChar char="•"/>
              <a:defRPr/>
            </a:pPr>
            <a:r>
              <a:rPr lang="bg-BG" sz="3200" dirty="0" smtClean="0">
                <a:cs typeface="+mn-cs"/>
              </a:rPr>
              <a:t>Гласувайте или станете кандидат за избори</a:t>
            </a:r>
            <a:endParaRPr lang="en-US" sz="3200" dirty="0">
              <a:cs typeface="+mn-cs"/>
            </a:endParaRPr>
          </a:p>
        </p:txBody>
      </p:sp>
      <p:pic>
        <p:nvPicPr>
          <p:cNvPr id="81923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" b="237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5400" dirty="0" smtClean="0">
                <a:ea typeface="+mn-ea"/>
                <a:cs typeface="+mn-cs"/>
              </a:rPr>
              <a:t>Да бъдете уверени</a:t>
            </a: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82947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2400" b="1" dirty="0" smtClean="0">
                <a:ea typeface="+mn-ea"/>
                <a:cs typeface="+mn-cs"/>
              </a:rPr>
              <a:t>Да бъдете уверени</a:t>
            </a:r>
            <a:endParaRPr lang="en-US" sz="2400" b="1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3200" dirty="0" smtClean="0">
                <a:ea typeface="+mn-ea"/>
                <a:cs typeface="+mn-cs"/>
              </a:rPr>
              <a:t>Например</a:t>
            </a:r>
            <a:r>
              <a:rPr lang="en-US" sz="3200" dirty="0" smtClean="0">
                <a:ea typeface="+mn-ea"/>
                <a:cs typeface="+mn-cs"/>
              </a:rPr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200" dirty="0" smtClean="0">
                <a:ea typeface="+mn-ea"/>
                <a:cs typeface="+mn-cs"/>
              </a:rPr>
              <a:t>Посетете курс за асертивност</a:t>
            </a:r>
            <a:endParaRPr lang="en-US" sz="32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200" dirty="0" smtClean="0">
                <a:ea typeface="+mn-ea"/>
                <a:cs typeface="+mn-cs"/>
              </a:rPr>
              <a:t>Работете върху самочувствието си</a:t>
            </a:r>
            <a:endParaRPr lang="en-US" sz="32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200" dirty="0" smtClean="0">
                <a:ea typeface="+mn-ea"/>
                <a:cs typeface="+mn-cs"/>
              </a:rPr>
              <a:t>Научете самозащита</a:t>
            </a:r>
            <a:endParaRPr lang="en-US" sz="3200" dirty="0" smtClean="0">
              <a:ea typeface="+mn-ea"/>
              <a:cs typeface="+mn-cs"/>
            </a:endParaRPr>
          </a:p>
        </p:txBody>
      </p:sp>
      <p:pic>
        <p:nvPicPr>
          <p:cNvPr id="83971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5400" dirty="0" smtClean="0">
                <a:ea typeface="+mn-ea"/>
                <a:cs typeface="+mn-cs"/>
              </a:rPr>
              <a:t>Да имате добър сексуален живот</a:t>
            </a: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84995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2400" b="1" dirty="0" smtClean="0">
                <a:ea typeface="+mn-ea"/>
                <a:cs typeface="+mn-cs"/>
              </a:rPr>
              <a:t>Добър сексуален живот</a:t>
            </a:r>
            <a:endParaRPr lang="en-US" sz="2400" b="1" dirty="0" smtClean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3200" dirty="0" smtClean="0">
                <a:ea typeface="+mn-ea"/>
                <a:cs typeface="+mn-cs"/>
              </a:rPr>
              <a:t>Например</a:t>
            </a:r>
            <a:r>
              <a:rPr lang="en-US" sz="3200" dirty="0" smtClean="0">
                <a:ea typeface="+mn-ea"/>
                <a:cs typeface="+mn-cs"/>
              </a:rPr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ea typeface="+mn-ea"/>
                <a:cs typeface="+mn-cs"/>
              </a:rPr>
              <a:t>Бъдете с добър партньор</a:t>
            </a:r>
            <a:endParaRPr lang="en-US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ea typeface="+mn-ea"/>
                <a:cs typeface="+mn-cs"/>
              </a:rPr>
              <a:t>Присъединете се към агенция за запознанства</a:t>
            </a:r>
            <a:endParaRPr lang="en-US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ea typeface="+mn-ea"/>
                <a:cs typeface="+mn-cs"/>
              </a:rPr>
              <a:t>Говорете с партньора си</a:t>
            </a:r>
            <a:endParaRPr lang="en-US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ea typeface="+mn-ea"/>
                <a:cs typeface="+mn-cs"/>
              </a:rPr>
              <a:t>Идете на консултация за взаимотношения</a:t>
            </a:r>
            <a:endParaRPr lang="en-US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86019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 r="538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4400" dirty="0" smtClean="0">
                <a:ea typeface="+mn-ea"/>
                <a:cs typeface="+mn-cs"/>
              </a:rPr>
              <a:t>Секс образование</a:t>
            </a:r>
            <a:endParaRPr lang="en-US" sz="4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87043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2" r="17722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525963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 smtClean="0">
                <a:ea typeface="+mn-ea"/>
                <a:cs typeface="+mn-cs"/>
              </a:rPr>
              <a:t>Секс образование</a:t>
            </a: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Посетете курс</a:t>
            </a:r>
            <a:endParaRPr lang="en-US" sz="36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Прочетете книга</a:t>
            </a:r>
            <a:endParaRPr lang="en-US" sz="36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Гледайте филм</a:t>
            </a:r>
            <a:endParaRPr lang="en-US" sz="36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600" dirty="0" smtClean="0">
                <a:ea typeface="+mn-ea"/>
                <a:cs typeface="+mn-cs"/>
              </a:rPr>
              <a:t>Говорете с медицинска сестра</a:t>
            </a:r>
            <a:endParaRPr lang="en-US" sz="36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88067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2" r="17722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5400" dirty="0" smtClean="0">
                <a:ea typeface="+mn-ea"/>
                <a:cs typeface="+mn-cs"/>
              </a:rPr>
              <a:t>Да знаете какво означава „лично“</a:t>
            </a: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89091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8" r="10258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 smtClean="0">
                <a:ea typeface="+mn-ea"/>
                <a:cs typeface="+mn-cs"/>
              </a:rPr>
              <a:t>Да знаете какво означава „лично“</a:t>
            </a:r>
            <a:r>
              <a:rPr lang="en-US" b="1" dirty="0" smtClean="0">
                <a:ea typeface="+mn-ea"/>
                <a:cs typeface="+mn-cs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Да имате ключалка на вратата и да знаете как се използва. </a:t>
            </a:r>
            <a:endParaRPr lang="en-US" sz="24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Пестете прегръдките за хора, които обичате</a:t>
            </a:r>
            <a:r>
              <a:rPr lang="en-US" sz="2400" dirty="0" smtClean="0">
                <a:ea typeface="+mn-ea"/>
                <a:cs typeface="+mn-cs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Не целувайте гаджето си пред очите на други</a:t>
            </a:r>
            <a:r>
              <a:rPr lang="en-US" sz="2400" dirty="0" smtClean="0">
                <a:ea typeface="+mn-ea"/>
                <a:cs typeface="+mn-cs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Спазвайте поверителност за личните си неща</a:t>
            </a:r>
            <a:r>
              <a:rPr lang="en-US" sz="2400" dirty="0" smtClean="0">
                <a:ea typeface="+mn-ea"/>
                <a:cs typeface="+mn-cs"/>
              </a:rPr>
              <a:t>!</a:t>
            </a: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90115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8" r="10258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5400" dirty="0" smtClean="0">
                <a:ea typeface="+mn-ea"/>
                <a:cs typeface="+mn-cs"/>
              </a:rPr>
              <a:t>Да можете да казвате „НЕ</a:t>
            </a:r>
            <a:r>
              <a:rPr lang="en-US" sz="5400" dirty="0" smtClean="0">
                <a:ea typeface="+mn-ea"/>
                <a:cs typeface="+mn-cs"/>
              </a:rPr>
              <a:t>!</a:t>
            </a:r>
            <a:r>
              <a:rPr lang="bg-BG" sz="5400" dirty="0" smtClean="0">
                <a:ea typeface="+mn-ea"/>
                <a:cs typeface="+mn-cs"/>
              </a:rPr>
              <a:t>“</a:t>
            </a: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91139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3" r="7303"/>
          <a:stretch>
            <a:fillRect/>
          </a:stretch>
        </p:blipFill>
        <p:spPr>
          <a:xfrm>
            <a:off x="4716463" y="1628775"/>
            <a:ext cx="4452937" cy="36925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 smtClean="0">
                <a:ea typeface="+mn-ea"/>
                <a:cs typeface="+mn-cs"/>
              </a:rPr>
              <a:t>Да можеш да казваш</a:t>
            </a:r>
            <a:r>
              <a:rPr lang="en-US" b="1" dirty="0" smtClean="0">
                <a:ea typeface="+mn-ea"/>
                <a:cs typeface="+mn-cs"/>
              </a:rPr>
              <a:t> ‘</a:t>
            </a:r>
            <a:r>
              <a:rPr lang="bg-BG" b="1" dirty="0" smtClean="0">
                <a:ea typeface="+mn-ea"/>
                <a:cs typeface="+mn-cs"/>
              </a:rPr>
              <a:t>НЕ</a:t>
            </a:r>
            <a:r>
              <a:rPr lang="en-US" b="1" dirty="0" smtClean="0">
                <a:ea typeface="+mn-ea"/>
                <a:cs typeface="+mn-cs"/>
              </a:rPr>
              <a:t>’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200" dirty="0" smtClean="0">
                <a:ea typeface="+mn-ea"/>
                <a:cs typeface="+mn-cs"/>
              </a:rPr>
              <a:t>Когато кажете </a:t>
            </a:r>
            <a:r>
              <a:rPr lang="en-US" sz="3200" dirty="0" smtClean="0">
                <a:ea typeface="+mn-ea"/>
                <a:cs typeface="+mn-cs"/>
              </a:rPr>
              <a:t>‘</a:t>
            </a:r>
            <a:r>
              <a:rPr lang="bg-BG" sz="3200" dirty="0" smtClean="0">
                <a:ea typeface="+mn-ea"/>
                <a:cs typeface="+mn-cs"/>
              </a:rPr>
              <a:t>НЕ</a:t>
            </a:r>
            <a:r>
              <a:rPr lang="en-US" sz="3200" dirty="0" smtClean="0">
                <a:ea typeface="+mn-ea"/>
                <a:cs typeface="+mn-cs"/>
              </a:rPr>
              <a:t>’</a:t>
            </a:r>
            <a:r>
              <a:rPr lang="bg-BG" sz="3200" dirty="0" smtClean="0">
                <a:ea typeface="+mn-ea"/>
                <a:cs typeface="+mn-cs"/>
              </a:rPr>
              <a:t>,</a:t>
            </a:r>
            <a:r>
              <a:rPr lang="en-US" sz="3200" dirty="0" smtClean="0">
                <a:ea typeface="+mn-ea"/>
                <a:cs typeface="+mn-cs"/>
              </a:rPr>
              <a:t> </a:t>
            </a:r>
            <a:r>
              <a:rPr lang="bg-BG" sz="3200" dirty="0" smtClean="0">
                <a:ea typeface="+mn-ea"/>
                <a:cs typeface="+mn-cs"/>
              </a:rPr>
              <a:t>вие сте чути</a:t>
            </a:r>
            <a:r>
              <a:rPr lang="en-US" sz="3200" dirty="0" smtClean="0">
                <a:ea typeface="+mn-ea"/>
                <a:cs typeface="+mn-cs"/>
              </a:rPr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3200" dirty="0" smtClean="0">
                <a:ea typeface="+mn-ea"/>
                <a:cs typeface="+mn-cs"/>
              </a:rPr>
              <a:t>Не правиш секс, ако не искаш</a:t>
            </a:r>
            <a:r>
              <a:rPr lang="en-US" sz="3200" dirty="0" smtClean="0">
                <a:ea typeface="+mn-ea"/>
                <a:cs typeface="+mn-cs"/>
              </a:rPr>
              <a:t>.</a:t>
            </a:r>
            <a:endParaRPr lang="en-US" sz="32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92163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3" r="7303"/>
          <a:stretch>
            <a:fillRect/>
          </a:stretch>
        </p:blipFill>
        <p:spPr>
          <a:xfrm>
            <a:off x="4716463" y="1628775"/>
            <a:ext cx="4452937" cy="36925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/>
              <a:t>Тези неща могат да ви помогнат да останете в </a:t>
            </a:r>
            <a:r>
              <a:rPr lang="bg-BG" b="1" dirty="0" smtClean="0"/>
              <a:t>безопасност</a:t>
            </a:r>
            <a:r>
              <a:rPr lang="en-US" b="1" dirty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4400" dirty="0" smtClean="0">
                <a:ea typeface="+mn-ea"/>
                <a:cs typeface="+mn-cs"/>
              </a:rPr>
              <a:t>Да имате някой, който наистина ви слуша</a:t>
            </a:r>
            <a:endParaRPr lang="en-US" sz="44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93187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2" r="16582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6000" dirty="0" smtClean="0">
                <a:solidFill>
                  <a:schemeClr val="accent6"/>
                </a:solidFill>
              </a:rPr>
              <a:t>Безопасност</a:t>
            </a:r>
            <a:endParaRPr lang="en-US" sz="6000" dirty="0">
              <a:solidFill>
                <a:schemeClr val="accent6"/>
              </a:solidFill>
              <a:ea typeface="+mj-ea"/>
              <a:cs typeface="+mj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b="1" dirty="0" smtClean="0">
                <a:ea typeface="+mn-ea"/>
                <a:cs typeface="+mn-cs"/>
              </a:rPr>
              <a:t>Да имате някой, който наистина ви слуша</a:t>
            </a:r>
            <a:endParaRPr lang="en-US" b="1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Разбираме се много добре с мама и татко</a:t>
            </a:r>
            <a:endParaRPr lang="en-US" sz="24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Имам добри приятели</a:t>
            </a:r>
            <a:endParaRPr lang="en-US" sz="24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Имам добри </a:t>
            </a:r>
            <a:r>
              <a:rPr lang="bg-BG" sz="2400" dirty="0" smtClean="0">
                <a:cs typeface="+mn-cs"/>
              </a:rPr>
              <a:t>подкрепящи служители</a:t>
            </a:r>
            <a:endParaRPr lang="en-US" sz="24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ea typeface="+mn-ea"/>
                <a:cs typeface="+mn-cs"/>
              </a:rPr>
              <a:t>Мога да им кажа всичко</a:t>
            </a:r>
            <a:endParaRPr lang="en-US" sz="24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sz="2400" dirty="0" smtClean="0">
                <a:cs typeface="+mn-cs"/>
              </a:rPr>
              <a:t>А</a:t>
            </a:r>
            <a:r>
              <a:rPr lang="bg-BG" sz="2400" dirty="0" smtClean="0">
                <a:ea typeface="+mn-ea"/>
                <a:cs typeface="+mn-cs"/>
              </a:rPr>
              <a:t>ко се случва нещо нередно, се случва нещо друго, за да го оправи</a:t>
            </a:r>
            <a:r>
              <a:rPr lang="en-US" sz="2400" dirty="0" smtClean="0">
                <a:ea typeface="+mn-ea"/>
                <a:cs typeface="+mn-cs"/>
              </a:rPr>
              <a:t>.</a:t>
            </a:r>
            <a:endParaRPr lang="en-US" sz="5400" dirty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5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ea typeface="+mn-ea"/>
              <a:cs typeface="+mn-cs"/>
            </a:endParaRPr>
          </a:p>
        </p:txBody>
      </p:sp>
      <p:pic>
        <p:nvPicPr>
          <p:cNvPr id="94211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2" r="16582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b="1" i="1" dirty="0" smtClean="0">
                <a:solidFill>
                  <a:srgbClr val="333399"/>
                </a:solidFill>
                <a:latin typeface="Arial" charset="0"/>
              </a:rPr>
              <a:t>Време за почивка</a:t>
            </a:r>
            <a:endParaRPr lang="en-US" sz="5400" b="1" i="1" dirty="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95234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0" b="4170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bg-BG" sz="4800" b="1" dirty="0" smtClean="0">
                <a:solidFill>
                  <a:srgbClr val="333399"/>
                </a:solidFill>
                <a:latin typeface="Arial" charset="0"/>
              </a:rPr>
              <a:t>Сексуална експлоатация</a:t>
            </a:r>
            <a:r>
              <a:rPr lang="en-US" sz="4800" b="1" dirty="0" smtClean="0">
                <a:solidFill>
                  <a:srgbClr val="333399"/>
                </a:solidFill>
                <a:latin typeface="Arial" charset="0"/>
              </a:rPr>
              <a:t>: </a:t>
            </a:r>
            <a:br>
              <a:rPr lang="en-US" sz="4800" b="1" dirty="0" smtClean="0">
                <a:solidFill>
                  <a:srgbClr val="333399"/>
                </a:solidFill>
                <a:latin typeface="Arial" charset="0"/>
              </a:rPr>
            </a:br>
            <a:r>
              <a:rPr lang="bg-BG" sz="4800" b="1" dirty="0" smtClean="0">
                <a:solidFill>
                  <a:srgbClr val="333399"/>
                </a:solidFill>
                <a:latin typeface="Arial" charset="0"/>
              </a:rPr>
              <a:t>поемете контрол</a:t>
            </a:r>
            <a:endParaRPr lang="en-US" sz="4800" b="1" dirty="0" smtClean="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4" name="Content Placeholder 3" descr="Unknown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" r="1371"/>
          <a:stretch>
            <a:fillRect/>
          </a:stretch>
        </p:blipFill>
        <p:spPr>
          <a:xfrm>
            <a:off x="1979712" y="2348880"/>
            <a:ext cx="5194920" cy="2857006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348879"/>
            <a:ext cx="5377152" cy="2885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b="1" dirty="0" smtClean="0">
                <a:solidFill>
                  <a:srgbClr val="4F81BD"/>
                </a:solidFill>
                <a:latin typeface="Arial" charset="0"/>
              </a:rPr>
              <a:t>Гледайте филма ни</a:t>
            </a:r>
            <a:r>
              <a:rPr lang="en-US" sz="5400" b="1" dirty="0" smtClean="0">
                <a:solidFill>
                  <a:srgbClr val="4F81BD"/>
                </a:solidFill>
                <a:latin typeface="Arial" charset="0"/>
              </a:rPr>
              <a:t>. </a:t>
            </a:r>
            <a:r>
              <a:rPr lang="en-US" sz="5400" b="1" dirty="0">
                <a:solidFill>
                  <a:srgbClr val="4F81BD"/>
                </a:solidFill>
                <a:latin typeface="Arial" charset="0"/>
              </a:rPr>
              <a:t>. . </a:t>
            </a:r>
          </a:p>
        </p:txBody>
      </p:sp>
      <p:sp>
        <p:nvSpPr>
          <p:cNvPr id="972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5400" dirty="0" smtClean="0">
                <a:solidFill>
                  <a:srgbClr val="333399"/>
                </a:solidFill>
                <a:latin typeface="Arial" charset="0"/>
              </a:rPr>
              <a:t>Гледайте филма ни</a:t>
            </a:r>
            <a:r>
              <a:rPr lang="en-US" sz="5400" dirty="0" smtClean="0">
                <a:solidFill>
                  <a:srgbClr val="333399"/>
                </a:solidFill>
                <a:latin typeface="Arial" charset="0"/>
              </a:rPr>
              <a:t>. </a:t>
            </a:r>
            <a:r>
              <a:rPr lang="en-US" sz="5400" dirty="0">
                <a:solidFill>
                  <a:srgbClr val="333399"/>
                </a:solidFill>
                <a:latin typeface="Arial" charset="0"/>
              </a:rPr>
              <a:t>. .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b="1" dirty="0" smtClean="0">
                <a:solidFill>
                  <a:srgbClr val="CF1C21"/>
                </a:solidFill>
                <a:latin typeface="Arial" charset="0"/>
              </a:rPr>
              <a:t>Какво трябва да се случи</a:t>
            </a:r>
            <a:r>
              <a:rPr lang="en-US" b="1" dirty="0" smtClean="0">
                <a:solidFill>
                  <a:srgbClr val="CF1C21"/>
                </a:solidFill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b="1" dirty="0" smtClean="0">
                <a:solidFill>
                  <a:srgbClr val="CF1C21"/>
                </a:solidFill>
                <a:latin typeface="Arial" charset="0"/>
              </a:rPr>
              <a:t>Какво щеше да направиш, ако беше ти</a:t>
            </a:r>
            <a:r>
              <a:rPr lang="en-US" b="1" dirty="0" smtClean="0">
                <a:solidFill>
                  <a:srgbClr val="CF1C21"/>
                </a:solidFill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b="1" dirty="0" smtClean="0">
                <a:solidFill>
                  <a:srgbClr val="CF1C21"/>
                </a:solidFill>
                <a:latin typeface="Arial" charset="0"/>
              </a:rPr>
              <a:t>Какво щеше да направиш, ако беше приятел</a:t>
            </a:r>
            <a:r>
              <a:rPr lang="en-US" b="1" dirty="0" smtClean="0">
                <a:solidFill>
                  <a:srgbClr val="CF1C21"/>
                </a:solidFill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b="1" dirty="0" smtClean="0">
                <a:solidFill>
                  <a:srgbClr val="CF1C21"/>
                </a:solidFill>
                <a:latin typeface="Arial" charset="0"/>
              </a:rPr>
              <a:t>Как ще го съобщиш</a:t>
            </a:r>
            <a:r>
              <a:rPr lang="en-US" b="1" dirty="0" smtClean="0">
                <a:solidFill>
                  <a:srgbClr val="CF1C21"/>
                </a:solidFill>
                <a:latin typeface="Arial" charset="0"/>
              </a:rPr>
              <a:t>? </a:t>
            </a:r>
            <a:r>
              <a:rPr lang="bg-BG" b="1" dirty="0" smtClean="0">
                <a:solidFill>
                  <a:srgbClr val="CF1C21"/>
                </a:solidFill>
                <a:latin typeface="Arial" charset="0"/>
              </a:rPr>
              <a:t>На кого</a:t>
            </a:r>
            <a:r>
              <a:rPr lang="en-US" b="1" dirty="0" smtClean="0">
                <a:solidFill>
                  <a:srgbClr val="CF1C21"/>
                </a:solidFill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b="1" dirty="0" smtClean="0">
                <a:solidFill>
                  <a:srgbClr val="CF1C21"/>
                </a:solidFill>
                <a:latin typeface="Arial" charset="0"/>
              </a:rPr>
              <a:t>Защо може хората да не съобщят</a:t>
            </a:r>
            <a:r>
              <a:rPr lang="en-US" b="1" dirty="0" smtClean="0">
                <a:solidFill>
                  <a:srgbClr val="CF1C21"/>
                </a:solidFill>
                <a:latin typeface="Arial" charset="0"/>
              </a:rPr>
              <a:t>?</a:t>
            </a:r>
          </a:p>
        </p:txBody>
      </p:sp>
      <p:pic>
        <p:nvPicPr>
          <p:cNvPr id="9830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7" r="17007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9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333399"/>
                </a:solidFill>
                <a:latin typeface="Arial" charset="0"/>
              </a:rPr>
              <a:t>Сексуална експлоатация</a:t>
            </a:r>
            <a:r>
              <a:rPr lang="en-US" dirty="0" smtClean="0">
                <a:solidFill>
                  <a:srgbClr val="333399"/>
                </a:solidFill>
                <a:latin typeface="Arial" charset="0"/>
              </a:rPr>
              <a:t>: </a:t>
            </a:r>
            <a:r>
              <a:rPr lang="bg-BG" dirty="0" smtClean="0">
                <a:solidFill>
                  <a:srgbClr val="333399"/>
                </a:solidFill>
                <a:latin typeface="Arial" charset="0"/>
              </a:rPr>
              <a:t>факти</a:t>
            </a:r>
            <a:endParaRPr lang="en-US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99330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000" dirty="0" smtClean="0">
                <a:latin typeface="Arial" charset="0"/>
              </a:rPr>
              <a:t>Влючете се в нашия тест</a:t>
            </a:r>
            <a:r>
              <a:rPr lang="en-US" sz="4000" dirty="0" smtClean="0">
                <a:latin typeface="Arial" charset="0"/>
              </a:rPr>
              <a:t>.</a:t>
            </a:r>
            <a:endParaRPr lang="en-US" sz="4000" dirty="0">
              <a:latin typeface="Arial" charset="0"/>
            </a:endParaRPr>
          </a:p>
        </p:txBody>
      </p:sp>
      <p:pic>
        <p:nvPicPr>
          <p:cNvPr id="99331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" b="89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8888" y="188913"/>
            <a:ext cx="7648575" cy="3671887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7200" dirty="0" smtClean="0">
                <a:latin typeface="Calibri" charset="0"/>
                <a:cs typeface="Calibri" charset="0"/>
              </a:rPr>
              <a:t/>
            </a:r>
            <a:br>
              <a:rPr lang="en-GB" sz="7200" dirty="0" smtClean="0">
                <a:latin typeface="Calibri" charset="0"/>
                <a:cs typeface="Calibri" charset="0"/>
              </a:rPr>
            </a:br>
            <a:r>
              <a:rPr lang="bg-BG" sz="7200" b="1" dirty="0" smtClean="0">
                <a:latin typeface="Calibri" charset="0"/>
                <a:cs typeface="Calibri" charset="0"/>
              </a:rPr>
              <a:t>Кой иска да </a:t>
            </a:r>
            <a:br>
              <a:rPr lang="bg-BG" sz="7200" b="1" dirty="0" smtClean="0">
                <a:latin typeface="Calibri" charset="0"/>
                <a:cs typeface="Calibri" charset="0"/>
              </a:rPr>
            </a:br>
            <a:r>
              <a:rPr lang="bg-BG" sz="7200" b="1" dirty="0" smtClean="0">
                <a:latin typeface="Calibri" charset="0"/>
                <a:cs typeface="Calibri" charset="0"/>
              </a:rPr>
              <a:t>„Стане богат“</a:t>
            </a:r>
            <a:r>
              <a:rPr lang="en-GB" sz="7200" b="1" dirty="0" smtClean="0">
                <a:latin typeface="Calibri" charset="0"/>
                <a:cs typeface="Calibri" charset="0"/>
              </a:rPr>
              <a:t>?</a:t>
            </a:r>
            <a:br>
              <a:rPr lang="en-GB" sz="7200" b="1" dirty="0" smtClean="0">
                <a:latin typeface="Calibri" charset="0"/>
                <a:cs typeface="Calibri" charset="0"/>
              </a:rPr>
            </a:br>
            <a:endParaRPr lang="en-US" sz="7200" b="1" dirty="0" smtClean="0">
              <a:latin typeface="Calibri" charset="0"/>
              <a:cs typeface="Calibri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900113" y="4292600"/>
            <a:ext cx="7993062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 dirty="0">
              <a:latin typeface="Comic Sans MS" charset="0"/>
              <a:cs typeface="+mn-cs"/>
            </a:endParaRPr>
          </a:p>
        </p:txBody>
      </p:sp>
    </p:spTree>
  </p:cSld>
  <p:clrMapOvr>
    <a:masterClrMapping/>
  </p:clrMapOvr>
  <p:transition>
    <p:fade thruBlk="1"/>
    <p:sndAc>
      <p:stSnd>
        <p:snd r:embed="rId2" name="st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409575" y="3716338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571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52475" y="4365625"/>
            <a:ext cx="7772400" cy="13589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Arial" charset="0"/>
              </a:rPr>
            </a:b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Arial" charset="0"/>
              </a:rPr>
            </a:br>
            <a:r>
              <a:rPr lang="bg-BG" dirty="0">
                <a:solidFill>
                  <a:srgbClr val="FF0000"/>
                </a:solidFill>
                <a:latin typeface="Comic Sans MS" charset="0"/>
              </a:rPr>
              <a:t>А</a:t>
            </a:r>
            <a:r>
              <a:rPr lang="bg-BG" dirty="0" smtClean="0">
                <a:solidFill>
                  <a:srgbClr val="FF0000"/>
                </a:solidFill>
                <a:latin typeface="Comic Sans MS" charset="0"/>
              </a:rPr>
              <a:t>ко се случи на теб или някой друг - съобщи</a:t>
            </a:r>
            <a:r>
              <a:rPr lang="en-US" dirty="0" smtClean="0">
                <a:solidFill>
                  <a:srgbClr val="FF0000"/>
                </a:solidFill>
                <a:latin typeface="Comic Sans MS" charset="0"/>
              </a:rPr>
              <a:t>!</a:t>
            </a:r>
            <a:br>
              <a:rPr lang="en-US" dirty="0" smtClean="0">
                <a:solidFill>
                  <a:srgbClr val="FF0000"/>
                </a:solidFill>
                <a:latin typeface="Comic Sans MS" charset="0"/>
              </a:rPr>
            </a:b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102" name="AutoShape 2"/>
          <p:cNvSpPr>
            <a:spLocks noChangeArrowheads="1"/>
          </p:cNvSpPr>
          <p:nvPr/>
        </p:nvSpPr>
        <p:spPr bwMode="auto">
          <a:xfrm>
            <a:off x="560388" y="47625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103" name="Rectangle 3"/>
          <p:cNvSpPr txBox="1">
            <a:spLocks noChangeArrowheads="1"/>
          </p:cNvSpPr>
          <p:nvPr/>
        </p:nvSpPr>
        <p:spPr bwMode="auto">
          <a:xfrm>
            <a:off x="638175" y="506413"/>
            <a:ext cx="7772400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r>
              <a:rPr lang="bg-BG" sz="4400" dirty="0" smtClean="0">
                <a:solidFill>
                  <a:srgbClr val="FF0000"/>
                </a:solidFill>
                <a:latin typeface="Comic Sans MS" charset="0"/>
                <a:cs typeface="+mn-cs"/>
              </a:rPr>
              <a:t>Тест за сексуална експлоатация</a:t>
            </a:r>
            <a:endParaRPr lang="en-US" sz="8000" dirty="0" smtClean="0">
              <a:solidFill>
                <a:schemeClr val="bg1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565400"/>
            <a:ext cx="8512175" cy="35274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ea typeface="+mj-ea"/>
                <a:cs typeface="+mj-cs"/>
              </a:rPr>
              <a:t>Готови ли сте за игра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ea typeface="+mj-ea"/>
                <a:cs typeface="+mj-cs"/>
              </a:rPr>
              <a:t>...</a:t>
            </a:r>
            <a:r>
              <a:rPr lang="en-GB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j-ea"/>
                <a:cs typeface="+mj-cs"/>
              </a:rPr>
              <a:t/>
            </a:r>
            <a:br>
              <a:rPr lang="en-GB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j-ea"/>
                <a:cs typeface="+mj-cs"/>
              </a:rPr>
            </a:br>
            <a:r>
              <a:rPr lang="en-GB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j-ea"/>
                <a:cs typeface="+mj-cs"/>
              </a:rPr>
              <a:t/>
            </a:r>
            <a:br>
              <a:rPr lang="en-GB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j-ea"/>
                <a:cs typeface="+mj-cs"/>
              </a:rPr>
            </a:br>
            <a:r>
              <a:rPr lang="bg-BG" sz="66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  <a:ea typeface="+mj-ea"/>
                <a:cs typeface="+mj-cs"/>
              </a:rPr>
              <a:t>„Стани богат“</a:t>
            </a:r>
            <a:r>
              <a:rPr lang="en-GB" sz="66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  <a:ea typeface="+mj-ea"/>
                <a:cs typeface="+mj-cs"/>
              </a:rPr>
              <a:t>?</a:t>
            </a:r>
            <a:r>
              <a:rPr lang="en-GB" sz="6600" b="1" dirty="0" smtClean="0">
                <a:latin typeface="Comic Sans MS" pitchFamily="66" charset="0"/>
                <a:ea typeface="+mj-ea"/>
                <a:cs typeface="+mj-cs"/>
              </a:rPr>
              <a:t/>
            </a:r>
            <a:br>
              <a:rPr lang="en-GB" sz="6600" b="1" dirty="0" smtClean="0">
                <a:latin typeface="Comic Sans MS" pitchFamily="66" charset="0"/>
                <a:ea typeface="+mj-ea"/>
                <a:cs typeface="+mj-cs"/>
              </a:rPr>
            </a:br>
            <a:r>
              <a:rPr lang="en-GB" sz="6600" dirty="0" smtClean="0">
                <a:solidFill>
                  <a:schemeClr val="bg1"/>
                </a:solidFill>
                <a:latin typeface="Century Gothic" pitchFamily="34" charset="0"/>
                <a:ea typeface="+mj-ea"/>
                <a:cs typeface="+mj-cs"/>
              </a:rPr>
              <a:t/>
            </a:r>
            <a:br>
              <a:rPr lang="en-GB" sz="6600" dirty="0" smtClean="0">
                <a:solidFill>
                  <a:schemeClr val="bg1"/>
                </a:solidFill>
                <a:latin typeface="Century Gothic" pitchFamily="34" charset="0"/>
                <a:ea typeface="+mj-ea"/>
                <a:cs typeface="+mj-cs"/>
              </a:rPr>
            </a:br>
            <a:endParaRPr lang="en-US" sz="6600" dirty="0" smtClean="0">
              <a:solidFill>
                <a:schemeClr val="bg1"/>
              </a:solidFill>
              <a:latin typeface="Century Gothic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fade thruBlk="1"/>
    <p:sndAc>
      <p:stSnd>
        <p:snd r:embed="rId2" name="st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776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8000" dirty="0" smtClean="0">
                <a:solidFill>
                  <a:schemeClr val="bg1"/>
                </a:solidFill>
                <a:latin typeface="Comic Sans MS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Comic Sans MS" charset="0"/>
              </a:rPr>
              <a:t> 1</a:t>
            </a:r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533400" y="2362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1" name="AutoShape 3"/>
          <p:cNvSpPr>
            <a:spLocks noChangeArrowheads="1"/>
          </p:cNvSpPr>
          <p:nvPr/>
        </p:nvSpPr>
        <p:spPr bwMode="auto">
          <a:xfrm>
            <a:off x="457200" y="3368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523875" y="4394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609600" y="166688"/>
            <a:ext cx="8001000" cy="1976437"/>
          </a:xfrm>
          <a:prstGeom prst="hexagon">
            <a:avLst>
              <a:gd name="adj" fmla="val 828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495300" y="5356225"/>
            <a:ext cx="8153400" cy="1368425"/>
          </a:xfrm>
          <a:prstGeom prst="hexagon">
            <a:avLst>
              <a:gd name="adj" fmla="val 30895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4454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481888" cy="1535113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Comic Sans MS" charset="0"/>
              </a:rPr>
              <a:t>Какво е СЕ</a:t>
            </a:r>
            <a:r>
              <a:rPr lang="en-US" sz="5400" dirty="0" smtClean="0">
                <a:solidFill>
                  <a:schemeClr val="bg1"/>
                </a:solidFill>
                <a:latin typeface="Comic Sans MS" charset="0"/>
              </a:rPr>
              <a:t>?</a:t>
            </a:r>
            <a:endParaRPr lang="en-US" sz="5400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6152" name="Rectangle 8"/>
          <p:cNvSpPr>
            <a:spLocks noGrp="1" noChangeArrowheads="1"/>
          </p:cNvSpPr>
          <p:nvPr>
            <p:ph idx="1"/>
          </p:nvPr>
        </p:nvSpPr>
        <p:spPr>
          <a:xfrm>
            <a:off x="771525" y="2359025"/>
            <a:ext cx="8039100" cy="4306888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5400" b="1" baseline="10000" dirty="0">
                <a:solidFill>
                  <a:srgbClr val="FF9900"/>
                </a:solidFill>
                <a:latin typeface="Comic Sans MS" charset="0"/>
              </a:rPr>
              <a:t>A  </a:t>
            </a:r>
            <a:r>
              <a:rPr lang="bg-BG" sz="5400" b="1" baseline="10000" dirty="0" smtClean="0">
                <a:solidFill>
                  <a:srgbClr val="FF9900"/>
                </a:solidFill>
                <a:latin typeface="Comic Sans MS" charset="0"/>
              </a:rPr>
              <a:t>Гледането на нещо</a:t>
            </a:r>
            <a:endParaRPr lang="en-US" sz="4800" b="1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aseline="10000" dirty="0">
                <a:solidFill>
                  <a:srgbClr val="FFC000"/>
                </a:solidFill>
                <a:latin typeface="Comic Sans MS" charset="0"/>
              </a:rPr>
              <a:t>B </a:t>
            </a:r>
            <a:r>
              <a:rPr lang="en-US" sz="5400" dirty="0">
                <a:solidFill>
                  <a:srgbClr val="FFC000"/>
                </a:solidFill>
                <a:latin typeface="Comic Sans MS" charset="0"/>
              </a:rPr>
              <a:t>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Огромно количество вода</a:t>
            </a:r>
            <a:endParaRPr lang="en-US" sz="3600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Вид музикален файл</a:t>
            </a:r>
            <a:endParaRPr lang="en-US" sz="3600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</a:t>
            </a:r>
            <a:r>
              <a:rPr lang="en-US" sz="4800" b="1" dirty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bg-BG" sz="3600" b="1" dirty="0" smtClean="0">
                <a:solidFill>
                  <a:srgbClr val="FF9900"/>
                </a:solidFill>
                <a:latin typeface="Comic Sans MS" charset="0"/>
              </a:rPr>
              <a:t>Сексуална експлоатация</a:t>
            </a:r>
            <a:endParaRPr lang="en-US" sz="3600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 flipH="1">
            <a:off x="-9525" y="6040438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8" name="Line 10"/>
          <p:cNvSpPr>
            <a:spLocks noChangeShapeType="1"/>
          </p:cNvSpPr>
          <p:nvPr/>
        </p:nvSpPr>
        <p:spPr bwMode="auto">
          <a:xfrm flipH="1">
            <a:off x="-9525" y="4822825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9" name="Line 11"/>
          <p:cNvSpPr>
            <a:spLocks noChangeShapeType="1"/>
          </p:cNvSpPr>
          <p:nvPr/>
        </p:nvSpPr>
        <p:spPr bwMode="auto">
          <a:xfrm flipH="1">
            <a:off x="0" y="3787775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 flipH="1">
            <a:off x="0" y="278765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 flipH="1">
            <a:off x="8686800" y="6073775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 flipH="1">
            <a:off x="8677275" y="4865688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 flipH="1">
            <a:off x="8610600" y="38608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4" name="Line 16"/>
          <p:cNvSpPr>
            <a:spLocks noChangeShapeType="1"/>
          </p:cNvSpPr>
          <p:nvPr/>
        </p:nvSpPr>
        <p:spPr bwMode="auto">
          <a:xfrm flipH="1">
            <a:off x="8648700" y="278765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5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6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88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build="p" autoUpdateAnimBg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614363"/>
          </a:xfrm>
          <a:prstGeom prst="hexagon">
            <a:avLst>
              <a:gd name="adj" fmla="val 3084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703263"/>
          </a:xfrm>
          <a:prstGeom prst="hexagon">
            <a:avLst>
              <a:gd name="adj" fmla="val 30916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533400" y="5562600"/>
            <a:ext cx="8153400" cy="1179513"/>
          </a:xfrm>
          <a:prstGeom prst="hexagon">
            <a:avLst>
              <a:gd name="adj" fmla="val 30882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539750" y="4724400"/>
            <a:ext cx="8153400" cy="649288"/>
          </a:xfrm>
          <a:prstGeom prst="hexagon">
            <a:avLst>
              <a:gd name="adj" fmla="val 3087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5478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Arial" charset="0"/>
              </a:rPr>
              <a:t>1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05479" name="Rectangle 8"/>
          <p:cNvSpPr>
            <a:spLocks noGrp="1" noChangeArrowheads="1"/>
          </p:cNvSpPr>
          <p:nvPr>
            <p:ph idx="1"/>
          </p:nvPr>
        </p:nvSpPr>
        <p:spPr>
          <a:xfrm>
            <a:off x="827088" y="2743200"/>
            <a:ext cx="7599362" cy="3998913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A</a:t>
            </a:r>
          </a:p>
          <a:p>
            <a:pPr>
              <a:buFontTx/>
              <a:buNone/>
            </a:pPr>
            <a:endParaRPr lang="en-US" sz="4800" b="1" baseline="10000" dirty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B</a:t>
            </a:r>
            <a:endParaRPr lang="en-US" sz="4800" b="1" baseline="10000" dirty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C</a:t>
            </a:r>
            <a:endParaRPr lang="en-US" sz="40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endParaRPr lang="en-GB" sz="1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GB" sz="3600" b="1" dirty="0">
                <a:solidFill>
                  <a:srgbClr val="FF6600"/>
                </a:solidFill>
                <a:latin typeface="Comic Sans MS" charset="0"/>
              </a:rPr>
              <a:t>D </a:t>
            </a:r>
            <a:r>
              <a:rPr lang="bg-BG" sz="3600" b="1" dirty="0" smtClean="0">
                <a:solidFill>
                  <a:srgbClr val="FF6600"/>
                </a:solidFill>
                <a:latin typeface="Comic Sans MS" charset="0"/>
              </a:rPr>
              <a:t>Сексуална експлоатация</a:t>
            </a:r>
            <a:endParaRPr lang="en-GB" sz="4000" dirty="0">
              <a:solidFill>
                <a:srgbClr val="FF6600"/>
              </a:solidFill>
              <a:latin typeface="Comic Sans MS" charset="0"/>
            </a:endParaRPr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 flipH="1">
            <a:off x="0" y="504825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083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100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185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 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67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8550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Сексуална експлоатация 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(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СЕ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) 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е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Arial" charset="0"/>
              </a:rPr>
              <a:t>. . . </a:t>
            </a:r>
          </a:p>
        </p:txBody>
      </p:sp>
      <p:sp>
        <p:nvSpPr>
          <p:cNvPr id="11272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A </a:t>
            </a:r>
            <a:r>
              <a:rPr lang="en-US" sz="5400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en-GB" sz="4000" dirty="0">
                <a:solidFill>
                  <a:srgbClr val="FF6600"/>
                </a:solidFill>
                <a:latin typeface="Comic Sans MS" charset="0"/>
              </a:rPr>
              <a:t> </a:t>
            </a:r>
            <a:r>
              <a:rPr lang="bg-BG" sz="4000" dirty="0" smtClean="0">
                <a:solidFill>
                  <a:srgbClr val="FF6600"/>
                </a:solidFill>
                <a:latin typeface="Comic Sans MS" charset="0"/>
              </a:rPr>
              <a:t>нищо притеснително</a:t>
            </a:r>
            <a:endParaRPr lang="en-US" sz="4000" dirty="0">
              <a:solidFill>
                <a:srgbClr val="FF66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B </a:t>
            </a:r>
            <a:r>
              <a:rPr lang="en-US" sz="5400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хубаво време с приятели</a:t>
            </a:r>
            <a:endParaRPr lang="en-US" sz="4000" dirty="0">
              <a:solidFill>
                <a:srgbClr val="FF66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C </a:t>
            </a:r>
            <a:r>
              <a:rPr lang="en-US" sz="5400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sz="2400" dirty="0" smtClean="0">
                <a:solidFill>
                  <a:srgbClr val="FF6600"/>
                </a:solidFill>
                <a:latin typeface="Comic Sans MS" charset="0"/>
              </a:rPr>
              <a:t>използването на уязвим човек за секс</a:t>
            </a:r>
            <a:endParaRPr lang="en-US" sz="2400" dirty="0">
              <a:solidFill>
                <a:srgbClr val="FF66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D</a:t>
            </a:r>
            <a:r>
              <a:rPr lang="en-US" sz="4800" b="1" dirty="0">
                <a:solidFill>
                  <a:srgbClr val="FF6600"/>
                </a:solidFill>
                <a:latin typeface="Arial" charset="0"/>
              </a:rPr>
              <a:t>  </a:t>
            </a:r>
            <a:r>
              <a:rPr lang="bg-BG" b="1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ТВ програма</a:t>
            </a:r>
            <a:endParaRPr lang="en-US" sz="4000" dirty="0">
              <a:solidFill>
                <a:srgbClr val="FF6600"/>
              </a:solidFill>
              <a:latin typeface="Comic Sans MS" charset="0"/>
            </a:endParaRPr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4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5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8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284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 build="p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94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9574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 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2</a:t>
            </a:r>
            <a:endParaRPr lang="en-US" sz="5400" dirty="0">
              <a:latin typeface="Arial" charset="0"/>
            </a:endParaRPr>
          </a:p>
        </p:txBody>
      </p:sp>
      <p:sp>
        <p:nvSpPr>
          <p:cNvPr id="123911" name="Rectangle 8"/>
          <p:cNvSpPr>
            <a:spLocks noGrp="1" noChangeArrowheads="1"/>
          </p:cNvSpPr>
          <p:nvPr>
            <p:ph idx="1"/>
          </p:nvPr>
        </p:nvSpPr>
        <p:spPr>
          <a:xfrm>
            <a:off x="990600" y="2657475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fontScale="925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 smtClean="0">
                <a:latin typeface="Arial" charset="0"/>
              </a:rPr>
              <a:t>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US" sz="5200" dirty="0" smtClean="0">
              <a:solidFill>
                <a:schemeClr val="bg1"/>
              </a:solidFill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 smtClean="0">
                <a:latin typeface="Arial" charset="0"/>
              </a:rPr>
              <a:t> </a:t>
            </a:r>
            <a:endParaRPr lang="en-US" sz="5400" dirty="0" smtClean="0">
              <a:solidFill>
                <a:schemeClr val="bg1"/>
              </a:solidFill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US" b="1" baseline="10000" dirty="0" smtClean="0">
              <a:solidFill>
                <a:srgbClr val="FF9900"/>
              </a:solidFill>
              <a:latin typeface="Arial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4800" b="1" baseline="10000" dirty="0" smtClean="0">
                <a:solidFill>
                  <a:srgbClr val="FFC000"/>
                </a:solidFill>
                <a:latin typeface="Comic Sans MS" charset="0"/>
              </a:rPr>
              <a:t>C    </a:t>
            </a:r>
            <a:r>
              <a:rPr lang="bg-BG" dirty="0" smtClean="0">
                <a:solidFill>
                  <a:srgbClr val="FFC000"/>
                </a:solidFill>
                <a:latin typeface="Comic Sans MS" charset="0"/>
              </a:rPr>
              <a:t>използването на уязвим човек за секс</a:t>
            </a:r>
            <a:endParaRPr lang="en-US" dirty="0" smtClean="0">
              <a:solidFill>
                <a:srgbClr val="FFC000"/>
              </a:solidFill>
              <a:latin typeface="Comic Sans MS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US" sz="4400" b="1" dirty="0" smtClean="0">
              <a:solidFill>
                <a:schemeClr val="bg1"/>
              </a:solidFill>
              <a:latin typeface="Comic Sans MS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5400" dirty="0" smtClean="0">
                <a:latin typeface="Arial" charset="0"/>
              </a:rPr>
              <a:t> </a:t>
            </a:r>
            <a:endParaRPr lang="en-US" sz="5400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98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0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1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2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3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4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5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06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493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250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595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3</a:t>
            </a:r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533400" y="2420938"/>
            <a:ext cx="8153400" cy="936625"/>
          </a:xfrm>
          <a:prstGeom prst="hexagon">
            <a:avLst>
              <a:gd name="adj" fmla="val 30871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533400" y="3573463"/>
            <a:ext cx="8153400" cy="985837"/>
          </a:xfrm>
          <a:prstGeom prst="hexagon">
            <a:avLst>
              <a:gd name="adj" fmla="val 3090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533400" y="4762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609600" y="115888"/>
            <a:ext cx="8001000" cy="2160587"/>
          </a:xfrm>
          <a:prstGeom prst="hexagon">
            <a:avLst>
              <a:gd name="adj" fmla="val 8281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533400" y="600075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698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115888"/>
            <a:ext cx="7696200" cy="2017712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Някой прави секс с теб и ти дава пари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храна или място за пренощуване в замяна. Това е...</a:t>
            </a:r>
            <a:endParaRPr lang="en-US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656" name="Rectangle 8"/>
          <p:cNvSpPr>
            <a:spLocks noGrp="1" noChangeArrowheads="1"/>
          </p:cNvSpPr>
          <p:nvPr>
            <p:ph idx="1"/>
          </p:nvPr>
        </p:nvSpPr>
        <p:spPr>
          <a:xfrm>
            <a:off x="814388" y="2481263"/>
            <a:ext cx="7591425" cy="4357687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4400" b="1" baseline="10000" dirty="0" smtClean="0">
                <a:solidFill>
                  <a:srgbClr val="FFC000"/>
                </a:solidFill>
                <a:latin typeface="Comic Sans MS" charset="0"/>
              </a:rPr>
              <a:t>A  </a:t>
            </a:r>
            <a:r>
              <a:rPr lang="bg-BG" sz="5400" b="1" baseline="10000" dirty="0" smtClean="0">
                <a:solidFill>
                  <a:srgbClr val="FFC000"/>
                </a:solidFill>
                <a:latin typeface="Comic Sans MS" charset="0"/>
              </a:rPr>
              <a:t>Добра сделка</a:t>
            </a:r>
            <a:endParaRPr lang="en-US" sz="5400" b="1" baseline="10000" dirty="0" smtClean="0">
              <a:solidFill>
                <a:srgbClr val="FFC0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en-US" sz="3600" b="1" baseline="10000" dirty="0" smtClean="0">
              <a:solidFill>
                <a:srgbClr val="FFC0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2800" dirty="0" smtClean="0">
                <a:solidFill>
                  <a:srgbClr val="FFC000"/>
                </a:solidFill>
                <a:latin typeface="Comic Sans MS" charset="0"/>
              </a:rPr>
              <a:t>B  </a:t>
            </a:r>
            <a:r>
              <a:rPr lang="bg-BG" sz="3900" dirty="0" smtClean="0">
                <a:solidFill>
                  <a:srgbClr val="FFC000"/>
                </a:solidFill>
                <a:latin typeface="Comic Sans MS" charset="0"/>
              </a:rPr>
              <a:t>да си женен</a:t>
            </a:r>
            <a:endParaRPr lang="en-US" sz="3900" dirty="0" smtClean="0">
              <a:solidFill>
                <a:srgbClr val="FFC0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en-US" b="1" dirty="0" smtClean="0">
              <a:solidFill>
                <a:srgbClr val="FFC0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4800" b="1" baseline="10000" dirty="0" smtClean="0">
                <a:solidFill>
                  <a:srgbClr val="FF9900"/>
                </a:solidFill>
                <a:latin typeface="Comic Sans MS" charset="0"/>
              </a:rPr>
              <a:t> 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4400" b="1" baseline="10000" dirty="0" smtClean="0">
                <a:solidFill>
                  <a:srgbClr val="FF9900"/>
                </a:solidFill>
                <a:latin typeface="Comic Sans MS" charset="0"/>
              </a:rPr>
              <a:t>C </a:t>
            </a:r>
            <a:r>
              <a:rPr lang="bg-BG" sz="4400" b="1" baseline="10000" dirty="0" smtClean="0">
                <a:solidFill>
                  <a:srgbClr val="FF9900"/>
                </a:solidFill>
                <a:latin typeface="Comic Sans MS" charset="0"/>
              </a:rPr>
              <a:t>нищо притеснително</a:t>
            </a:r>
            <a:endParaRPr lang="en-US" sz="4400" b="1" baseline="10000" dirty="0" smtClean="0">
              <a:solidFill>
                <a:srgbClr val="FF99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en-US" sz="4400" b="1" baseline="10000" dirty="0" smtClean="0">
              <a:solidFill>
                <a:srgbClr val="FF99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4400" b="1" baseline="10000" dirty="0" smtClean="0">
                <a:solidFill>
                  <a:srgbClr val="FF9900"/>
                </a:solidFill>
                <a:latin typeface="Comic Sans MS" charset="0"/>
              </a:rPr>
              <a:t>D</a:t>
            </a:r>
            <a:r>
              <a:rPr lang="en-US" sz="4400" b="1" dirty="0" smtClean="0">
                <a:solidFill>
                  <a:srgbClr val="FF9900"/>
                </a:solidFill>
                <a:latin typeface="Comic Sans MS" charset="0"/>
              </a:rPr>
              <a:t> </a:t>
            </a:r>
            <a:r>
              <a:rPr lang="bg-BG" b="1" dirty="0" smtClean="0">
                <a:solidFill>
                  <a:srgbClr val="FF9900"/>
                </a:solidFill>
                <a:latin typeface="Comic Sans MS" charset="0"/>
              </a:rPr>
              <a:t>сексуална екплоатация</a:t>
            </a:r>
            <a:endParaRPr lang="en-US" b="1" baseline="10000" dirty="0" smtClean="0">
              <a:solidFill>
                <a:srgbClr val="FF9900"/>
              </a:solidFill>
              <a:latin typeface="Comic Sans MS" charset="0"/>
            </a:endParaRPr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>
            <a:off x="-17463" y="6324600"/>
            <a:ext cx="533401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 flipH="1">
            <a:off x="0" y="4065588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 flipH="1">
            <a:off x="0" y="3051175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3" name="Line 13"/>
          <p:cNvSpPr>
            <a:spLocks noChangeShapeType="1"/>
          </p:cNvSpPr>
          <p:nvPr/>
        </p:nvSpPr>
        <p:spPr bwMode="auto">
          <a:xfrm flipH="1">
            <a:off x="8686800" y="6367463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 flipH="1">
            <a:off x="8686800" y="4071938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 flipH="1">
            <a:off x="8686800" y="288925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79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80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6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6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build="p" autoUpdateAnimBg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468313" y="573405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53975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3670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3</a:t>
            </a:r>
            <a:endParaRPr lang="en-US" sz="5400" dirty="0">
              <a:latin typeface="Arial" charset="0"/>
            </a:endParaRPr>
          </a:p>
        </p:txBody>
      </p:sp>
      <p:sp>
        <p:nvSpPr>
          <p:cNvPr id="113671" name="Rectangle 8"/>
          <p:cNvSpPr>
            <a:spLocks noGrp="1" noChangeArrowheads="1"/>
          </p:cNvSpPr>
          <p:nvPr>
            <p:ph idx="1"/>
          </p:nvPr>
        </p:nvSpPr>
        <p:spPr>
          <a:xfrm>
            <a:off x="806450" y="2609850"/>
            <a:ext cx="7804150" cy="4059238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chemeClr val="bg1"/>
                </a:solidFill>
                <a:latin typeface="Arial" charset="0"/>
              </a:rPr>
              <a:t>A </a:t>
            </a:r>
            <a:r>
              <a:rPr lang="en-US" sz="5400" dirty="0">
                <a:solidFill>
                  <a:schemeClr val="bg1"/>
                </a:solidFill>
                <a:latin typeface="Arial" charset="0"/>
              </a:rPr>
              <a:t> </a:t>
            </a:r>
          </a:p>
          <a:p>
            <a:pPr>
              <a:buFontTx/>
              <a:buNone/>
            </a:pPr>
            <a:r>
              <a:rPr lang="en-US" sz="4800" b="1" baseline="10000" dirty="0">
                <a:solidFill>
                  <a:schemeClr val="bg1"/>
                </a:solidFill>
                <a:latin typeface="Arial" charset="0"/>
              </a:rPr>
              <a:t>B </a:t>
            </a:r>
            <a:r>
              <a:rPr lang="en-US" sz="5400" dirty="0">
                <a:solidFill>
                  <a:schemeClr val="bg1"/>
                </a:solidFill>
                <a:latin typeface="Arial" charset="0"/>
              </a:rPr>
              <a:t> </a:t>
            </a:r>
          </a:p>
          <a:p>
            <a:pPr>
              <a:buFontTx/>
              <a:buNone/>
            </a:pPr>
            <a:r>
              <a:rPr lang="en-US" sz="4800" b="1" baseline="10000" dirty="0">
                <a:solidFill>
                  <a:schemeClr val="bg1"/>
                </a:solidFill>
                <a:latin typeface="Arial" charset="0"/>
              </a:rPr>
              <a:t>C </a:t>
            </a:r>
            <a:r>
              <a:rPr lang="en-US" sz="5400" dirty="0">
                <a:solidFill>
                  <a:schemeClr val="bg1"/>
                </a:solidFill>
                <a:latin typeface="Arial" charset="0"/>
              </a:rPr>
              <a:t> </a:t>
            </a:r>
          </a:p>
          <a:p>
            <a:pPr>
              <a:buFontTx/>
              <a:buNone/>
            </a:pPr>
            <a:endParaRPr lang="en-US" b="1" baseline="100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3600" b="1" baseline="10000" dirty="0">
                <a:solidFill>
                  <a:schemeClr val="bg1"/>
                </a:solidFill>
                <a:latin typeface="Comic Sans MS" charset="0"/>
              </a:rPr>
              <a:t>D </a:t>
            </a:r>
            <a:r>
              <a:rPr lang="en-US" sz="3600" dirty="0">
                <a:solidFill>
                  <a:schemeClr val="bg1"/>
                </a:solidFill>
                <a:latin typeface="Comic Sans MS" charset="0"/>
              </a:rPr>
              <a:t> </a:t>
            </a:r>
            <a:r>
              <a:rPr lang="bg-BG" sz="3600" b="1" dirty="0" smtClean="0">
                <a:solidFill>
                  <a:srgbClr val="FF9900"/>
                </a:solidFill>
                <a:latin typeface="Comic Sans MS" charset="0"/>
              </a:rPr>
              <a:t>Сексуална експлоатация</a:t>
            </a:r>
            <a:endParaRPr lang="en-US" sz="3600" b="1" baseline="10000" dirty="0">
              <a:solidFill>
                <a:srgbClr val="FF9900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en-US" sz="3600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469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500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571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4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533400" y="5905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674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На кой номер можеш да съобщиш за сексуална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експлоатация, ако не е спешно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8136" name="Rectangle 8"/>
          <p:cNvSpPr>
            <a:spLocks noGrp="1" noChangeArrowheads="1"/>
          </p:cNvSpPr>
          <p:nvPr>
            <p:ph idx="1"/>
          </p:nvPr>
        </p:nvSpPr>
        <p:spPr>
          <a:xfrm>
            <a:off x="962025" y="2667000"/>
            <a:ext cx="7620000" cy="40767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r>
              <a:rPr lang="en-GB" sz="4000" b="1" dirty="0">
                <a:solidFill>
                  <a:srgbClr val="FF6600"/>
                </a:solidFill>
                <a:latin typeface="Arial" charset="0"/>
              </a:rPr>
              <a:t>116 111</a:t>
            </a: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</a:t>
            </a:r>
            <a:r>
              <a:rPr lang="en-US" sz="4800" b="1" dirty="0">
                <a:solidFill>
                  <a:srgbClr val="FF9900"/>
                </a:solidFill>
                <a:latin typeface="Arial" charset="0"/>
              </a:rPr>
              <a:t>  </a:t>
            </a:r>
            <a:r>
              <a:rPr lang="en-US" sz="3600" b="1" dirty="0">
                <a:solidFill>
                  <a:srgbClr val="FF6600"/>
                </a:solidFill>
                <a:latin typeface="Arial" charset="0"/>
              </a:rPr>
              <a:t>0800 0800 0800</a:t>
            </a:r>
            <a:endParaRPr lang="en-US" sz="3600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b="1" baseline="10000" dirty="0">
              <a:solidFill>
                <a:srgbClr val="FF99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400" b="1" baseline="10000" dirty="0">
                <a:solidFill>
                  <a:srgbClr val="FF9900"/>
                </a:solidFill>
                <a:latin typeface="Comic Sans MS" charset="0"/>
              </a:rPr>
              <a:t>C   </a:t>
            </a:r>
            <a:r>
              <a:rPr lang="en-US" sz="4800" b="1" baseline="10000" dirty="0">
                <a:solidFill>
                  <a:srgbClr val="FF6600"/>
                </a:solidFill>
                <a:latin typeface="Comic Sans MS" charset="0"/>
              </a:rPr>
              <a:t>999</a:t>
            </a:r>
          </a:p>
          <a:p>
            <a:pPr>
              <a:buFontTx/>
              <a:buNone/>
            </a:pPr>
            <a:endParaRPr lang="en-GB" sz="1200" dirty="0">
              <a:solidFill>
                <a:srgbClr val="FF66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4800" b="1" dirty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en-US" sz="3600" b="1" dirty="0">
                <a:solidFill>
                  <a:srgbClr val="FF6600"/>
                </a:solidFill>
                <a:latin typeface="Comic Sans MS" charset="0"/>
              </a:rPr>
              <a:t>0123 456789</a:t>
            </a:r>
            <a:endParaRPr lang="en-US" sz="3600" dirty="0">
              <a:solidFill>
                <a:srgbClr val="FF6600"/>
              </a:solidFill>
              <a:latin typeface="Comic Sans MS" charset="0"/>
            </a:endParaRPr>
          </a:p>
        </p:txBody>
      </p:sp>
      <p:sp>
        <p:nvSpPr>
          <p:cNvPr id="19465" name="Line 9"/>
          <p:cNvSpPr>
            <a:spLocks noChangeShapeType="1"/>
          </p:cNvSpPr>
          <p:nvPr/>
        </p:nvSpPr>
        <p:spPr bwMode="auto">
          <a:xfrm flipH="1">
            <a:off x="0" y="6299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6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7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 flipH="1">
            <a:off x="8686800" y="6327775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2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5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476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 build="p" autoUpdateAnimBg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468313" y="58054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539750" y="27813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FF0000"/>
              </a:solidFill>
              <a:cs typeface="+mn-cs"/>
            </a:endParaRPr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468313" y="47974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7766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4</a:t>
            </a:r>
            <a:endParaRPr lang="en-US" sz="5400" dirty="0">
              <a:latin typeface="Arial" charset="0"/>
            </a:endParaRPr>
          </a:p>
        </p:txBody>
      </p:sp>
      <p:sp>
        <p:nvSpPr>
          <p:cNvPr id="117767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 </a:t>
            </a:r>
            <a:r>
              <a:rPr lang="en-GB" sz="5400" b="1" dirty="0">
                <a:solidFill>
                  <a:srgbClr val="FF6600"/>
                </a:solidFill>
                <a:latin typeface="Arial" charset="0"/>
              </a:rPr>
              <a:t>116 111</a:t>
            </a:r>
            <a:r>
              <a:rPr lang="en-US" sz="5400" b="1" dirty="0">
                <a:solidFill>
                  <a:srgbClr val="FF6600"/>
                </a:solidFill>
                <a:latin typeface="Arial" charset="0"/>
              </a:rPr>
              <a:t>  </a:t>
            </a:r>
            <a:endParaRPr lang="en-US" sz="3600" b="1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</a:p>
          <a:p>
            <a:pPr>
              <a:buFontTx/>
              <a:buNone/>
            </a:pPr>
            <a:endParaRPr lang="en-US" sz="12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</a:t>
            </a:r>
            <a:endParaRPr lang="en-US" sz="40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6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878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1,000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981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5</a:t>
            </a: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55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57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0838" name="Rectangle 7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153400" cy="23495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Ако не ти се ходи в Полицията, на кого ще съобщиш?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4520" name="Rectangle 8"/>
          <p:cNvSpPr>
            <a:spLocks noGrp="1" noChangeArrowheads="1"/>
          </p:cNvSpPr>
          <p:nvPr>
            <p:ph idx="1"/>
          </p:nvPr>
        </p:nvSpPr>
        <p:spPr>
          <a:xfrm>
            <a:off x="609600" y="2590800"/>
            <a:ext cx="7848600" cy="40386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bg-BG" sz="4000" dirty="0" smtClean="0">
                <a:solidFill>
                  <a:srgbClr val="FF6600"/>
                </a:solidFill>
                <a:latin typeface="Arial" charset="0"/>
              </a:rPr>
              <a:t>Доналд Тръмп</a:t>
            </a:r>
            <a:endParaRPr lang="en-US" sz="4000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sz="4800" b="1" baseline="10000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B </a:t>
            </a:r>
            <a:r>
              <a:rPr lang="bg-BG" sz="3600" dirty="0" smtClean="0">
                <a:solidFill>
                  <a:srgbClr val="FF6600"/>
                </a:solidFill>
                <a:latin typeface="Arial" charset="0"/>
              </a:rPr>
              <a:t>на доверен човек</a:t>
            </a:r>
            <a:endParaRPr lang="en-US" sz="3600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C </a:t>
            </a:r>
            <a:r>
              <a:rPr lang="en-US" sz="5400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sz="3600" dirty="0" smtClean="0">
                <a:solidFill>
                  <a:srgbClr val="FF6600"/>
                </a:solidFill>
                <a:latin typeface="Arial" charset="0"/>
              </a:rPr>
              <a:t>На Обединените Нации</a:t>
            </a:r>
            <a:endParaRPr lang="en-US" sz="3600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D </a:t>
            </a:r>
            <a:r>
              <a:rPr lang="en-US" sz="4400" b="1" baseline="10000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sz="5400" b="1" baseline="10000" dirty="0" smtClean="0">
                <a:solidFill>
                  <a:srgbClr val="FF6600"/>
                </a:solidFill>
                <a:latin typeface="Arial" charset="0"/>
              </a:rPr>
              <a:t>на кучето си</a:t>
            </a:r>
            <a:endParaRPr lang="en-US" sz="5400" dirty="0">
              <a:solidFill>
                <a:srgbClr val="FF6600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sz="4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3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4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5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7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69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70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3572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45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5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 build="p" autoUpdateAnimBg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53975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539750" y="3789363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186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5</a:t>
            </a:r>
            <a:endParaRPr lang="en-US" sz="5400" dirty="0">
              <a:latin typeface="Arial" charset="0"/>
            </a:endParaRPr>
          </a:p>
        </p:txBody>
      </p:sp>
      <p:sp>
        <p:nvSpPr>
          <p:cNvPr id="121863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54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4400" dirty="0" smtClean="0">
                <a:solidFill>
                  <a:schemeClr val="bg1"/>
                </a:solidFill>
                <a:latin typeface="Arial" charset="0"/>
              </a:rPr>
              <a:t>на доверен човек</a:t>
            </a:r>
            <a:endParaRPr lang="en-GB" sz="4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6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288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2,500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390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 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6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534988" y="27813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509588" y="3868738"/>
            <a:ext cx="8153400" cy="1073150"/>
          </a:xfrm>
          <a:prstGeom prst="hexagon">
            <a:avLst>
              <a:gd name="adj" fmla="val 30848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auto">
          <a:xfrm>
            <a:off x="533400" y="5084763"/>
            <a:ext cx="8153400" cy="647700"/>
          </a:xfrm>
          <a:prstGeom prst="hexagon">
            <a:avLst>
              <a:gd name="adj" fmla="val 30888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611188" y="26035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auto">
          <a:xfrm>
            <a:off x="533400" y="5905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4934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Какво ще направиш, ако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 “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усетиш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”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,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че в ситуацията има нещо нередно 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560" name="Rectangle 8"/>
          <p:cNvSpPr>
            <a:spLocks noGrp="1" noChangeArrowheads="1"/>
          </p:cNvSpPr>
          <p:nvPr>
            <p:ph idx="1"/>
          </p:nvPr>
        </p:nvSpPr>
        <p:spPr>
          <a:xfrm>
            <a:off x="755650" y="2803525"/>
            <a:ext cx="7666038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400" b="1" baseline="10000" dirty="0">
                <a:solidFill>
                  <a:srgbClr val="FF9900"/>
                </a:solidFill>
                <a:latin typeface="Comic Sans MS" charset="0"/>
              </a:rPr>
              <a:t>A</a:t>
            </a:r>
            <a:r>
              <a:rPr lang="en-US" sz="4000" b="1" baseline="10000" dirty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en-US" sz="4000" b="1" dirty="0">
                <a:solidFill>
                  <a:srgbClr val="FF9900"/>
                </a:solidFill>
                <a:latin typeface="Arial" charset="0"/>
              </a:rPr>
              <a:t>  </a:t>
            </a:r>
            <a:r>
              <a:rPr lang="bg-BG" sz="3600" b="1" dirty="0" smtClean="0">
                <a:solidFill>
                  <a:srgbClr val="FF9900"/>
                </a:solidFill>
                <a:latin typeface="Comic Sans MS" charset="0"/>
              </a:rPr>
              <a:t>ще излезеш от ситуацията</a:t>
            </a:r>
            <a:endParaRPr lang="en-US" sz="3600" b="1" baseline="10000" dirty="0">
              <a:solidFill>
                <a:srgbClr val="FF99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3600" b="1" dirty="0" smtClean="0">
                <a:solidFill>
                  <a:srgbClr val="FFC000"/>
                </a:solidFill>
                <a:latin typeface="Comic Sans MS" charset="0"/>
              </a:rPr>
              <a:t>ще игнорираш чувството, за да не изглеждаш глуп</a:t>
            </a:r>
            <a:r>
              <a:rPr lang="de-DE" sz="3600" b="1" dirty="0" smtClean="0">
                <a:solidFill>
                  <a:srgbClr val="FFC000"/>
                </a:solidFill>
                <a:latin typeface="Comic Sans MS" charset="0"/>
              </a:rPr>
              <a:t>a</a:t>
            </a:r>
            <a:r>
              <a:rPr lang="bg-BG" sz="3600" b="1" dirty="0" smtClean="0">
                <a:solidFill>
                  <a:srgbClr val="FFC000"/>
                </a:solidFill>
                <a:latin typeface="Comic Sans MS" charset="0"/>
              </a:rPr>
              <a:t>во</a:t>
            </a:r>
            <a:endParaRPr lang="en-US" sz="3600" b="1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000" b="1" dirty="0">
                <a:solidFill>
                  <a:srgbClr val="FFC000"/>
                </a:solidFill>
                <a:latin typeface="Comic Sans MS" charset="0"/>
              </a:rPr>
              <a:t>c </a:t>
            </a:r>
            <a:r>
              <a:rPr lang="bg-BG" sz="3600" b="1" dirty="0" smtClean="0">
                <a:solidFill>
                  <a:srgbClr val="FFC000"/>
                </a:solidFill>
                <a:latin typeface="Comic Sans MS" charset="0"/>
              </a:rPr>
              <a:t>вдигнеш скандал</a:t>
            </a:r>
            <a:endParaRPr lang="en-US" sz="3600" b="1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3600" baseline="10000" dirty="0">
                <a:solidFill>
                  <a:srgbClr val="FFC000"/>
                </a:solidFill>
                <a:latin typeface="Comic Sans MS" charset="0"/>
              </a:rPr>
              <a:t>D 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ще си сложиш чувал на главата</a:t>
            </a:r>
            <a:endParaRPr lang="en-US" sz="3600" dirty="0">
              <a:solidFill>
                <a:srgbClr val="FFC000"/>
              </a:solidFill>
              <a:latin typeface="Comic Sans MS" charset="0"/>
            </a:endParaRPr>
          </a:p>
        </p:txBody>
      </p:sp>
      <p:sp>
        <p:nvSpPr>
          <p:cNvPr id="35849" name="Line 9"/>
          <p:cNvSpPr>
            <a:spLocks noChangeShapeType="1"/>
          </p:cNvSpPr>
          <p:nvPr/>
        </p:nvSpPr>
        <p:spPr bwMode="auto">
          <a:xfrm flipH="1">
            <a:off x="0" y="6324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0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1" name="Line 11"/>
          <p:cNvSpPr>
            <a:spLocks noChangeShapeType="1"/>
          </p:cNvSpPr>
          <p:nvPr/>
        </p:nvSpPr>
        <p:spPr bwMode="auto">
          <a:xfrm flipH="1">
            <a:off x="-4763" y="4405313"/>
            <a:ext cx="533401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2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3" name="Line 13"/>
          <p:cNvSpPr>
            <a:spLocks noChangeShapeType="1"/>
          </p:cNvSpPr>
          <p:nvPr/>
        </p:nvSpPr>
        <p:spPr bwMode="auto">
          <a:xfrm flipH="1">
            <a:off x="8686800" y="6340475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4" name="Line 14"/>
          <p:cNvSpPr>
            <a:spLocks noChangeShapeType="1"/>
          </p:cNvSpPr>
          <p:nvPr/>
        </p:nvSpPr>
        <p:spPr bwMode="auto">
          <a:xfrm flipH="1">
            <a:off x="8686800" y="5387975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5" name="Line 15"/>
          <p:cNvSpPr>
            <a:spLocks noChangeShapeType="1"/>
          </p:cNvSpPr>
          <p:nvPr/>
        </p:nvSpPr>
        <p:spPr bwMode="auto">
          <a:xfrm flipH="1">
            <a:off x="8688388" y="4405313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6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7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8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59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860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build="p" autoUpdateAnimBg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539750" y="47974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539750" y="27813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0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5958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 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6</a:t>
            </a:r>
            <a:endParaRPr lang="en-US" sz="5400" dirty="0">
              <a:latin typeface="Arial" charset="0"/>
            </a:endParaRPr>
          </a:p>
        </p:txBody>
      </p:sp>
      <p:sp>
        <p:nvSpPr>
          <p:cNvPr id="125959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bg-BG" sz="4000" b="1" baseline="10000" dirty="0" smtClean="0">
                <a:solidFill>
                  <a:schemeClr val="bg1"/>
                </a:solidFill>
                <a:latin typeface="Comic Sans MS" pitchFamily="66" charset="0"/>
              </a:rPr>
              <a:t>ще излезеш от ситуацията</a:t>
            </a:r>
            <a:endParaRPr lang="en-US" sz="40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6873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5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6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7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8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79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80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81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6882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697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5,000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7892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7893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800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 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7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533400" y="2420938"/>
            <a:ext cx="8153400" cy="1152525"/>
          </a:xfrm>
          <a:prstGeom prst="hexagon">
            <a:avLst>
              <a:gd name="adj" fmla="val 30885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auto">
          <a:xfrm>
            <a:off x="533400" y="3697288"/>
            <a:ext cx="8153400" cy="987425"/>
          </a:xfrm>
          <a:prstGeom prst="hexagon">
            <a:avLst>
              <a:gd name="adj" fmla="val 3085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auto">
          <a:xfrm>
            <a:off x="533400" y="48545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1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047875"/>
          </a:xfrm>
          <a:prstGeom prst="hexagon">
            <a:avLst>
              <a:gd name="adj" fmla="val 828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2" name="AutoShape 6"/>
          <p:cNvSpPr>
            <a:spLocks noChangeArrowheads="1"/>
          </p:cNvSpPr>
          <p:nvPr/>
        </p:nvSpPr>
        <p:spPr bwMode="auto">
          <a:xfrm>
            <a:off x="515938" y="5905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17526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Когато някой подлъгва друг да си мисли, че е специален с намерение за сексуална експлоатация в бъдеще,</a:t>
            </a:r>
            <a:r>
              <a:rPr lang="en-US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bg-BG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това се нарича...</a:t>
            </a:r>
            <a:endParaRPr lang="en-US" sz="2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+mj-cs"/>
            </a:endParaRPr>
          </a:p>
        </p:txBody>
      </p:sp>
      <p:sp>
        <p:nvSpPr>
          <p:cNvPr id="27656" name="Rectangle 8"/>
          <p:cNvSpPr>
            <a:spLocks noGrp="1" noChangeArrowheads="1"/>
          </p:cNvSpPr>
          <p:nvPr>
            <p:ph idx="1"/>
          </p:nvPr>
        </p:nvSpPr>
        <p:spPr>
          <a:xfrm>
            <a:off x="796925" y="2387600"/>
            <a:ext cx="7813675" cy="43561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5400" b="1" baseline="10000" dirty="0" smtClean="0">
                <a:solidFill>
                  <a:srgbClr val="FFC000"/>
                </a:solidFill>
                <a:latin typeface="Comic Sans MS" charset="0"/>
              </a:rPr>
              <a:t>A) </a:t>
            </a:r>
            <a:r>
              <a:rPr lang="bg-BG" sz="5400" b="1" baseline="10000" dirty="0" smtClean="0">
                <a:solidFill>
                  <a:srgbClr val="FFC000"/>
                </a:solidFill>
                <a:latin typeface="Comic Sans MS" charset="0"/>
              </a:rPr>
              <a:t>Нормално между гаджета</a:t>
            </a:r>
            <a:endParaRPr lang="en-US" sz="5400" b="1" baseline="10000" dirty="0" smtClean="0">
              <a:solidFill>
                <a:srgbClr val="FFC0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en-US" dirty="0">
              <a:solidFill>
                <a:schemeClr val="bg1"/>
              </a:solidFill>
              <a:latin typeface="Arial" charset="0"/>
            </a:endParaRPr>
          </a:p>
          <a:p>
            <a:pPr marL="742950" indent="-742950" fontAlgn="auto">
              <a:spcAft>
                <a:spcPts val="0"/>
              </a:spcAft>
              <a:buFontTx/>
              <a:buAutoNum type="alphaUcParenR" startAt="2"/>
              <a:defRPr/>
            </a:pPr>
            <a:r>
              <a:rPr lang="bg-BG" sz="4400" dirty="0" smtClean="0">
                <a:solidFill>
                  <a:srgbClr val="FFC000"/>
                </a:solidFill>
                <a:latin typeface="Comic Sans MS" charset="0"/>
              </a:rPr>
              <a:t>Грижа за другия</a:t>
            </a:r>
            <a:endParaRPr lang="en-US" sz="4400" dirty="0" smtClean="0">
              <a:solidFill>
                <a:srgbClr val="FFC000"/>
              </a:solidFill>
              <a:latin typeface="Comic Sans MS" charset="0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sz="4400" b="1" baseline="10000" dirty="0">
              <a:solidFill>
                <a:srgbClr val="FF99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4400" b="1" baseline="10000" dirty="0" smtClean="0">
                <a:solidFill>
                  <a:srgbClr val="FF9900"/>
                </a:solidFill>
                <a:latin typeface="Comic Sans MS" charset="0"/>
              </a:rPr>
              <a:t>C)</a:t>
            </a:r>
            <a:r>
              <a:rPr lang="en-US" sz="4400" b="1" dirty="0" smtClean="0">
                <a:solidFill>
                  <a:srgbClr val="FF9900"/>
                </a:solidFill>
                <a:latin typeface="Comic Sans MS" charset="0"/>
              </a:rPr>
              <a:t> </a:t>
            </a:r>
            <a:r>
              <a:rPr lang="bg-BG" sz="4400" b="1" dirty="0" smtClean="0">
                <a:solidFill>
                  <a:srgbClr val="FF9900"/>
                </a:solidFill>
                <a:latin typeface="Comic Sans MS" charset="0"/>
              </a:rPr>
              <a:t>изнасилване</a:t>
            </a:r>
            <a:endParaRPr lang="en-US" sz="4400" b="1" baseline="10000" dirty="0">
              <a:solidFill>
                <a:srgbClr val="FF99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en-US" b="1" baseline="10000" dirty="0">
              <a:solidFill>
                <a:srgbClr val="FF9900"/>
              </a:solidFill>
              <a:latin typeface="Comic Sans MS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en-US" sz="5400" b="1" baseline="10000" dirty="0" smtClean="0">
                <a:solidFill>
                  <a:srgbClr val="FF9900"/>
                </a:solidFill>
                <a:latin typeface="Comic Sans MS" charset="0"/>
              </a:rPr>
              <a:t>D) </a:t>
            </a:r>
            <a:r>
              <a:rPr lang="de-DE" sz="5400" b="1" baseline="10000" dirty="0" err="1" smtClean="0">
                <a:solidFill>
                  <a:srgbClr val="FF9900"/>
                </a:solidFill>
                <a:latin typeface="Comic Sans MS" charset="0"/>
              </a:rPr>
              <a:t>Grooming</a:t>
            </a:r>
            <a:endParaRPr lang="en-US" sz="8000" b="1" baseline="10000" dirty="0">
              <a:solidFill>
                <a:srgbClr val="FF9900"/>
              </a:solidFill>
              <a:latin typeface="Comic Sans MS" charset="0"/>
            </a:endParaRPr>
          </a:p>
        </p:txBody>
      </p:sp>
      <p:sp>
        <p:nvSpPr>
          <p:cNvPr id="39945" name="Line 9"/>
          <p:cNvSpPr>
            <a:spLocks noChangeShapeType="1"/>
          </p:cNvSpPr>
          <p:nvPr/>
        </p:nvSpPr>
        <p:spPr bwMode="auto">
          <a:xfrm flipH="1">
            <a:off x="-17463" y="6324600"/>
            <a:ext cx="533401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6" name="Line 10"/>
          <p:cNvSpPr>
            <a:spLocks noChangeShapeType="1"/>
          </p:cNvSpPr>
          <p:nvPr/>
        </p:nvSpPr>
        <p:spPr bwMode="auto">
          <a:xfrm flipH="1">
            <a:off x="0" y="5253038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7" name="Line 11"/>
          <p:cNvSpPr>
            <a:spLocks noChangeShapeType="1"/>
          </p:cNvSpPr>
          <p:nvPr/>
        </p:nvSpPr>
        <p:spPr bwMode="auto">
          <a:xfrm flipH="1">
            <a:off x="-17463" y="4305300"/>
            <a:ext cx="533401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8" name="Line 12"/>
          <p:cNvSpPr>
            <a:spLocks noChangeShapeType="1"/>
          </p:cNvSpPr>
          <p:nvPr/>
        </p:nvSpPr>
        <p:spPr bwMode="auto">
          <a:xfrm flipH="1">
            <a:off x="0" y="3051175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49" name="Line 13"/>
          <p:cNvSpPr>
            <a:spLocks noChangeShapeType="1"/>
          </p:cNvSpPr>
          <p:nvPr/>
        </p:nvSpPr>
        <p:spPr bwMode="auto">
          <a:xfrm flipH="1">
            <a:off x="8669338" y="6338888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0" name="Line 14"/>
          <p:cNvSpPr>
            <a:spLocks noChangeShapeType="1"/>
          </p:cNvSpPr>
          <p:nvPr/>
        </p:nvSpPr>
        <p:spPr bwMode="auto">
          <a:xfrm flipH="1">
            <a:off x="8686800" y="5253038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1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2" name="Line 16"/>
          <p:cNvSpPr>
            <a:spLocks noChangeShapeType="1"/>
          </p:cNvSpPr>
          <p:nvPr/>
        </p:nvSpPr>
        <p:spPr bwMode="auto">
          <a:xfrm flipH="1">
            <a:off x="8686800" y="3071813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3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4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5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9956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build="p" autoUpdateAnimBg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63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64" name="AutoShape 4"/>
          <p:cNvSpPr>
            <a:spLocks noChangeArrowheads="1"/>
          </p:cNvSpPr>
          <p:nvPr/>
        </p:nvSpPr>
        <p:spPr bwMode="auto">
          <a:xfrm>
            <a:off x="561975" y="57531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65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66" name="AutoShape 6"/>
          <p:cNvSpPr>
            <a:spLocks noChangeArrowheads="1"/>
          </p:cNvSpPr>
          <p:nvPr/>
        </p:nvSpPr>
        <p:spPr bwMode="auto">
          <a:xfrm>
            <a:off x="561975" y="4762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0054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7</a:t>
            </a:r>
            <a:endParaRPr lang="en-US" sz="5400" dirty="0">
              <a:latin typeface="Arial" charset="0"/>
            </a:endParaRPr>
          </a:p>
        </p:txBody>
      </p:sp>
      <p:sp>
        <p:nvSpPr>
          <p:cNvPr id="130055" name="Rectangle 8"/>
          <p:cNvSpPr>
            <a:spLocks noGrp="1" noChangeArrowheads="1"/>
          </p:cNvSpPr>
          <p:nvPr>
            <p:ph idx="1"/>
          </p:nvPr>
        </p:nvSpPr>
        <p:spPr>
          <a:xfrm>
            <a:off x="990600" y="26797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sz="3600" b="1" baseline="10000" dirty="0" smtClean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B</a:t>
            </a:r>
            <a:endParaRPr lang="en-US" sz="4800" b="1" baseline="10000" dirty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C</a:t>
            </a:r>
            <a:endParaRPr lang="en-US" sz="28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de-DE" sz="4800" b="1" baseline="10000" dirty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de-DE" sz="4800" b="1" baseline="10000" dirty="0" err="1" smtClean="0">
                <a:solidFill>
                  <a:srgbClr val="FF9900"/>
                </a:solidFill>
                <a:latin typeface="Arial" charset="0"/>
              </a:rPr>
              <a:t>Grooming</a:t>
            </a:r>
            <a:r>
              <a:rPr lang="bg-BG" sz="4800" b="1" dirty="0" smtClean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en-US" sz="5400" dirty="0" smtClean="0">
                <a:latin typeface="Arial" charset="0"/>
              </a:rPr>
              <a:t> </a:t>
            </a:r>
            <a:endParaRPr lang="en-US" sz="4800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40969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0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1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2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3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4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5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6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7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978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107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10,000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1988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1989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209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8</a:t>
            </a:r>
          </a:p>
        </p:txBody>
      </p:sp>
      <p:sp>
        <p:nvSpPr>
          <p:cNvPr id="43012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3013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/>
          <p:cNvSpPr>
            <a:spLocks noChangeArrowheads="1"/>
          </p:cNvSpPr>
          <p:nvPr/>
        </p:nvSpPr>
        <p:spPr bwMode="auto">
          <a:xfrm>
            <a:off x="533400" y="2276475"/>
            <a:ext cx="8153400" cy="838200"/>
          </a:xfrm>
          <a:prstGeom prst="hexagon">
            <a:avLst>
              <a:gd name="adj" fmla="val 3260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35" name="AutoShape 3"/>
          <p:cNvSpPr>
            <a:spLocks noChangeArrowheads="1"/>
          </p:cNvSpPr>
          <p:nvPr/>
        </p:nvSpPr>
        <p:spPr bwMode="auto">
          <a:xfrm>
            <a:off x="487363" y="339725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 bwMode="auto">
          <a:xfrm>
            <a:off x="533400" y="4365625"/>
            <a:ext cx="8153400" cy="1223963"/>
          </a:xfrm>
          <a:prstGeom prst="hexagon">
            <a:avLst>
              <a:gd name="adj" fmla="val 30902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609600" y="0"/>
            <a:ext cx="8001000" cy="2047875"/>
          </a:xfrm>
          <a:prstGeom prst="hexagon">
            <a:avLst>
              <a:gd name="adj" fmla="val 828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533400" y="57531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3126" name="Rectangle 7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696200" cy="182245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sz="3200" dirty="0" smtClean="0">
                <a:solidFill>
                  <a:schemeClr val="bg1"/>
                </a:solidFill>
                <a:latin typeface="Arial" charset="0"/>
              </a:rPr>
              <a:t>Ако някой стане приятел с вас във </a:t>
            </a:r>
            <a:r>
              <a:rPr lang="en-US" sz="3200" dirty="0" smtClean="0">
                <a:solidFill>
                  <a:schemeClr val="bg1"/>
                </a:solidFill>
                <a:latin typeface="Arial" charset="0"/>
              </a:rPr>
              <a:t>Facebook </a:t>
            </a:r>
            <a:r>
              <a:rPr lang="bg-BG" sz="3200" dirty="0" smtClean="0">
                <a:solidFill>
                  <a:schemeClr val="bg1"/>
                </a:solidFill>
                <a:latin typeface="Arial" charset="0"/>
              </a:rPr>
              <a:t>и ви помоли да се съблечете пред камерата</a:t>
            </a:r>
            <a:r>
              <a:rPr lang="en-US" sz="3200" dirty="0" smtClean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bg-BG" sz="3200" dirty="0" smtClean="0">
                <a:solidFill>
                  <a:schemeClr val="bg1"/>
                </a:solidFill>
                <a:latin typeface="Arial" charset="0"/>
              </a:rPr>
              <a:t>това е</a:t>
            </a:r>
            <a:r>
              <a:rPr lang="en-US" sz="3200" dirty="0" smtClean="0">
                <a:solidFill>
                  <a:schemeClr val="bg1"/>
                </a:solidFill>
                <a:latin typeface="Arial" charset="0"/>
              </a:rPr>
              <a:t>. </a:t>
            </a:r>
            <a:r>
              <a:rPr lang="en-US" sz="3200" dirty="0">
                <a:solidFill>
                  <a:schemeClr val="bg1"/>
                </a:solidFill>
                <a:latin typeface="Arial" charset="0"/>
              </a:rPr>
              <a:t>. </a:t>
            </a:r>
            <a:r>
              <a:rPr lang="en-US" sz="3200" dirty="0" smtClean="0">
                <a:solidFill>
                  <a:schemeClr val="bg1"/>
                </a:solidFill>
                <a:latin typeface="Arial" charset="0"/>
              </a:rPr>
              <a:t>.</a:t>
            </a:r>
            <a:endParaRPr lang="en-US" sz="28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1752" name="Rectangle 8"/>
          <p:cNvSpPr>
            <a:spLocks noGrp="1" noChangeArrowheads="1"/>
          </p:cNvSpPr>
          <p:nvPr>
            <p:ph idx="1"/>
          </p:nvPr>
        </p:nvSpPr>
        <p:spPr>
          <a:xfrm>
            <a:off x="800100" y="2116138"/>
            <a:ext cx="7620000" cy="4475162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54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нормално</a:t>
            </a:r>
            <a:endParaRPr lang="en-US" sz="4000" b="1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B </a:t>
            </a:r>
            <a:r>
              <a:rPr lang="en-US" sz="5400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sz="40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сприятеляване</a:t>
            </a:r>
            <a:endParaRPr lang="en-US" sz="4000" b="1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C </a:t>
            </a:r>
            <a:r>
              <a:rPr lang="en-US" sz="5400" dirty="0" smtClean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sz="3600" b="1" dirty="0" smtClean="0">
                <a:solidFill>
                  <a:srgbClr val="FF6600"/>
                </a:solidFill>
                <a:latin typeface="Comic Sans MS" charset="0"/>
              </a:rPr>
              <a:t>сексуална експлоатация</a:t>
            </a:r>
            <a:endParaRPr lang="en-US" sz="3600" b="1" dirty="0">
              <a:solidFill>
                <a:srgbClr val="FF66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3600" b="1" dirty="0">
                <a:solidFill>
                  <a:srgbClr val="FF6600"/>
                </a:solidFill>
                <a:latin typeface="Comic Sans MS" charset="0"/>
              </a:rPr>
              <a:t> </a:t>
            </a: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Arial" charset="0"/>
              </a:rPr>
              <a:t>D </a:t>
            </a:r>
            <a:r>
              <a:rPr lang="en-US" sz="4800" b="1" dirty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bg-BG" sz="4000" b="1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не му обръщам внимание</a:t>
            </a:r>
            <a:endParaRPr lang="en-US" sz="4000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44041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2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3" name="Line 11"/>
          <p:cNvSpPr>
            <a:spLocks noChangeShapeType="1"/>
          </p:cNvSpPr>
          <p:nvPr/>
        </p:nvSpPr>
        <p:spPr bwMode="auto">
          <a:xfrm flipH="1">
            <a:off x="0" y="381635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4" name="Line 12"/>
          <p:cNvSpPr>
            <a:spLocks noChangeShapeType="1"/>
          </p:cNvSpPr>
          <p:nvPr/>
        </p:nvSpPr>
        <p:spPr bwMode="auto">
          <a:xfrm flipH="1">
            <a:off x="0" y="2703513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5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6" name="Line 14"/>
          <p:cNvSpPr>
            <a:spLocks noChangeShapeType="1"/>
          </p:cNvSpPr>
          <p:nvPr/>
        </p:nvSpPr>
        <p:spPr bwMode="auto">
          <a:xfrm flipH="1">
            <a:off x="8686800" y="4976813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7" name="Line 15"/>
          <p:cNvSpPr>
            <a:spLocks noChangeShapeType="1"/>
          </p:cNvSpPr>
          <p:nvPr/>
        </p:nvSpPr>
        <p:spPr bwMode="auto">
          <a:xfrm flipH="1">
            <a:off x="8648700" y="381635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8" name="Line 16"/>
          <p:cNvSpPr>
            <a:spLocks noChangeShapeType="1"/>
          </p:cNvSpPr>
          <p:nvPr/>
        </p:nvSpPr>
        <p:spPr bwMode="auto">
          <a:xfrm flipH="1">
            <a:off x="8610600" y="2695575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49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50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5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4052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build="p" autoUpdateAnimBg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/>
          <p:cNvSpPr>
            <a:spLocks noChangeArrowheads="1"/>
          </p:cNvSpPr>
          <p:nvPr/>
        </p:nvSpPr>
        <p:spPr bwMode="auto">
          <a:xfrm>
            <a:off x="533400" y="263683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auto">
          <a:xfrm>
            <a:off x="457200" y="3644900"/>
            <a:ext cx="8153400" cy="792163"/>
          </a:xfrm>
          <a:prstGeom prst="hexagon">
            <a:avLst>
              <a:gd name="adj" fmla="val 30878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0" name="AutoShape 4"/>
          <p:cNvSpPr>
            <a:spLocks noChangeArrowheads="1"/>
          </p:cNvSpPr>
          <p:nvPr/>
        </p:nvSpPr>
        <p:spPr bwMode="auto">
          <a:xfrm>
            <a:off x="533400" y="4581525"/>
            <a:ext cx="8153400" cy="935038"/>
          </a:xfrm>
          <a:prstGeom prst="hexagon">
            <a:avLst>
              <a:gd name="adj" fmla="val 3092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1" name="AutoShape 5"/>
          <p:cNvSpPr>
            <a:spLocks noChangeArrowheads="1"/>
          </p:cNvSpPr>
          <p:nvPr/>
        </p:nvSpPr>
        <p:spPr bwMode="auto">
          <a:xfrm>
            <a:off x="609600" y="225425"/>
            <a:ext cx="8001000" cy="2051050"/>
          </a:xfrm>
          <a:prstGeom prst="hexagon">
            <a:avLst>
              <a:gd name="adj" fmla="val 8289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2" name="AutoShape 6"/>
          <p:cNvSpPr>
            <a:spLocks noChangeArrowheads="1"/>
          </p:cNvSpPr>
          <p:nvPr/>
        </p:nvSpPr>
        <p:spPr bwMode="auto">
          <a:xfrm>
            <a:off x="533400" y="581183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4150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8</a:t>
            </a:r>
            <a:endParaRPr lang="en-US" sz="5400" dirty="0">
              <a:latin typeface="Arial" charset="0"/>
            </a:endParaRPr>
          </a:p>
        </p:txBody>
      </p:sp>
      <p:sp>
        <p:nvSpPr>
          <p:cNvPr id="134151" name="Rectangle 8"/>
          <p:cNvSpPr>
            <a:spLocks noGrp="1" noChangeArrowheads="1"/>
          </p:cNvSpPr>
          <p:nvPr>
            <p:ph idx="1"/>
          </p:nvPr>
        </p:nvSpPr>
        <p:spPr>
          <a:xfrm>
            <a:off x="800100" y="2725738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FFC000"/>
                </a:solidFill>
                <a:latin typeface="Arial" charset="0"/>
              </a:rPr>
              <a:t>A</a:t>
            </a:r>
          </a:p>
          <a:p>
            <a:pPr>
              <a:buFontTx/>
              <a:buNone/>
            </a:pPr>
            <a:endParaRPr lang="en-US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b="1" dirty="0">
                <a:solidFill>
                  <a:srgbClr val="FFC000"/>
                </a:solidFill>
                <a:latin typeface="Arial" charset="0"/>
              </a:rPr>
              <a:t>B</a:t>
            </a:r>
          </a:p>
          <a:p>
            <a:pPr>
              <a:buFontTx/>
              <a:buNone/>
            </a:pPr>
            <a:endParaRPr lang="en-US" b="1" dirty="0" smtClean="0">
              <a:solidFill>
                <a:srgbClr val="FFC0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b="1" dirty="0" smtClean="0">
                <a:solidFill>
                  <a:srgbClr val="FFC000"/>
                </a:solidFill>
                <a:latin typeface="Arial" charset="0"/>
              </a:rPr>
              <a:t>C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bg-BG" dirty="0" smtClean="0">
                <a:solidFill>
                  <a:schemeClr val="bg1"/>
                </a:solidFill>
                <a:latin typeface="Comic Sans MS" charset="0"/>
              </a:rPr>
              <a:t>сексуална експлоатация</a:t>
            </a:r>
            <a:endParaRPr lang="en-US" dirty="0">
              <a:solidFill>
                <a:schemeClr val="bg1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en-US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b="1" dirty="0">
                <a:solidFill>
                  <a:srgbClr val="FFC000"/>
                </a:solidFill>
                <a:latin typeface="Arial" charset="0"/>
              </a:rPr>
              <a:t>D</a:t>
            </a:r>
          </a:p>
        </p:txBody>
      </p:sp>
      <p:sp>
        <p:nvSpPr>
          <p:cNvPr id="45065" name="Line 9"/>
          <p:cNvSpPr>
            <a:spLocks noChangeShapeType="1"/>
          </p:cNvSpPr>
          <p:nvPr/>
        </p:nvSpPr>
        <p:spPr bwMode="auto">
          <a:xfrm flipH="1">
            <a:off x="0" y="6230938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7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8" name="Line 12"/>
          <p:cNvSpPr>
            <a:spLocks noChangeShapeType="1"/>
          </p:cNvSpPr>
          <p:nvPr/>
        </p:nvSpPr>
        <p:spPr bwMode="auto">
          <a:xfrm flipH="1">
            <a:off x="0" y="3055938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69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70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71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72" name="Line 16"/>
          <p:cNvSpPr>
            <a:spLocks noChangeShapeType="1"/>
          </p:cNvSpPr>
          <p:nvPr/>
        </p:nvSpPr>
        <p:spPr bwMode="auto">
          <a:xfrm flipH="1">
            <a:off x="8686800" y="3055938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73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074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517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25,000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6084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6085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619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9</a:t>
            </a:r>
          </a:p>
        </p:txBody>
      </p:sp>
      <p:sp>
        <p:nvSpPr>
          <p:cNvPr id="47108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7109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/>
          <p:cNvSpPr>
            <a:spLocks noChangeArrowheads="1"/>
          </p:cNvSpPr>
          <p:nvPr/>
        </p:nvSpPr>
        <p:spPr bwMode="auto">
          <a:xfrm>
            <a:off x="490538" y="22764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536575" y="3459163"/>
            <a:ext cx="8150225" cy="1122362"/>
          </a:xfrm>
          <a:prstGeom prst="hexagon">
            <a:avLst>
              <a:gd name="adj" fmla="val 30862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32" name="AutoShape 4"/>
          <p:cNvSpPr>
            <a:spLocks noChangeArrowheads="1"/>
          </p:cNvSpPr>
          <p:nvPr/>
        </p:nvSpPr>
        <p:spPr bwMode="auto">
          <a:xfrm>
            <a:off x="533400" y="4762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auto">
          <a:xfrm>
            <a:off x="609600" y="115888"/>
            <a:ext cx="8001000" cy="1800225"/>
          </a:xfrm>
          <a:prstGeom prst="hexagon">
            <a:avLst>
              <a:gd name="adj" fmla="val 8272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auto">
          <a:xfrm>
            <a:off x="609600" y="5905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722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1535113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sz="2800" dirty="0" smtClean="0">
                <a:solidFill>
                  <a:schemeClr val="bg1"/>
                </a:solidFill>
                <a:latin typeface="Arial" charset="0"/>
              </a:rPr>
              <a:t>Ако мислите, че приятел е сексуално експлоатиран и е в опасност, трябва...</a:t>
            </a:r>
            <a:endParaRPr lang="en-US" sz="28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8072" name="Rectangle 8"/>
          <p:cNvSpPr>
            <a:spLocks noGrp="1" noChangeArrowheads="1"/>
          </p:cNvSpPr>
          <p:nvPr>
            <p:ph idx="1"/>
          </p:nvPr>
        </p:nvSpPr>
        <p:spPr>
          <a:xfrm>
            <a:off x="800100" y="2168525"/>
            <a:ext cx="7886700" cy="4652963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2800" b="1" dirty="0" smtClean="0">
                <a:solidFill>
                  <a:srgbClr val="FFC000"/>
                </a:solidFill>
                <a:latin typeface="Comic Sans MS" charset="0"/>
              </a:rPr>
              <a:t>игнорирате – това не е ваша работа</a:t>
            </a:r>
            <a:endParaRPr lang="en-US" sz="2800" b="1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2800" b="1" dirty="0" smtClean="0">
                <a:solidFill>
                  <a:srgbClr val="FFC000"/>
                </a:solidFill>
                <a:latin typeface="Comic Sans MS" charset="0"/>
              </a:rPr>
              <a:t>не казвате нищо, защото това може да ви докара неприятности</a:t>
            </a:r>
            <a:endParaRPr lang="en-US" sz="2800" b="1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en-US" sz="2800" b="1" baseline="10000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000" b="1" baseline="10000" dirty="0">
                <a:solidFill>
                  <a:srgbClr val="FFC000"/>
                </a:solidFill>
                <a:latin typeface="Comic Sans MS" charset="0"/>
              </a:rPr>
              <a:t>C </a:t>
            </a:r>
            <a:r>
              <a:rPr lang="en-US" sz="2800" b="1" dirty="0">
                <a:solidFill>
                  <a:srgbClr val="FFC000"/>
                </a:solidFill>
                <a:latin typeface="Comic Sans MS" charset="0"/>
              </a:rPr>
              <a:t> </a:t>
            </a:r>
            <a:r>
              <a:rPr lang="bg-BG" sz="2800" b="1" dirty="0" smtClean="0">
                <a:solidFill>
                  <a:srgbClr val="FFC000"/>
                </a:solidFill>
                <a:latin typeface="Comic Sans MS" charset="0"/>
              </a:rPr>
              <a:t>казвате им „Стига глупости“</a:t>
            </a:r>
            <a:endParaRPr lang="en-US" sz="2800" b="1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en-US" sz="4800" b="1" baseline="10000" dirty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3600" b="1" baseline="10000" dirty="0">
                <a:solidFill>
                  <a:srgbClr val="FF9900"/>
                </a:solidFill>
                <a:latin typeface="Comic Sans MS" charset="0"/>
              </a:rPr>
              <a:t>D </a:t>
            </a:r>
            <a:r>
              <a:rPr lang="bg-BG" b="1" dirty="0" smtClean="0">
                <a:solidFill>
                  <a:srgbClr val="FFC000"/>
                </a:solidFill>
                <a:latin typeface="Comic Sans MS" charset="0"/>
              </a:rPr>
              <a:t>съобщавате в Полицията</a:t>
            </a:r>
            <a:r>
              <a:rPr lang="en-US" b="1" dirty="0" smtClean="0">
                <a:solidFill>
                  <a:srgbClr val="FFC000"/>
                </a:solidFill>
                <a:latin typeface="Comic Sans MS" charset="0"/>
              </a:rPr>
              <a:t>. </a:t>
            </a:r>
            <a:r>
              <a:rPr lang="bg-BG" b="1" dirty="0" smtClean="0">
                <a:solidFill>
                  <a:srgbClr val="FFC000"/>
                </a:solidFill>
                <a:latin typeface="Comic Sans MS" charset="0"/>
              </a:rPr>
              <a:t>Наберете 112</a:t>
            </a:r>
            <a:r>
              <a:rPr lang="en-US" sz="2400" b="1" dirty="0" smtClean="0">
                <a:solidFill>
                  <a:srgbClr val="FFC000"/>
                </a:solidFill>
                <a:latin typeface="Comic Sans MS" charset="0"/>
              </a:rPr>
              <a:t>.</a:t>
            </a:r>
            <a:endParaRPr lang="en-US" sz="2400" dirty="0">
              <a:solidFill>
                <a:srgbClr val="FFC000"/>
              </a:solidFill>
              <a:latin typeface="Comic Sans MS" charset="0"/>
            </a:endParaRPr>
          </a:p>
        </p:txBody>
      </p:sp>
      <p:sp>
        <p:nvSpPr>
          <p:cNvPr id="48137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38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39" name="Line 11"/>
          <p:cNvSpPr>
            <a:spLocks noChangeShapeType="1"/>
          </p:cNvSpPr>
          <p:nvPr/>
        </p:nvSpPr>
        <p:spPr bwMode="auto">
          <a:xfrm flipH="1">
            <a:off x="-14288" y="3992563"/>
            <a:ext cx="533401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auto">
          <a:xfrm flipH="1">
            <a:off x="-14288" y="2695575"/>
            <a:ext cx="533401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1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2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3" name="Line 15"/>
          <p:cNvSpPr>
            <a:spLocks noChangeShapeType="1"/>
          </p:cNvSpPr>
          <p:nvPr/>
        </p:nvSpPr>
        <p:spPr bwMode="auto">
          <a:xfrm flipH="1">
            <a:off x="8643938" y="3992563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4" name="Line 16"/>
          <p:cNvSpPr>
            <a:spLocks noChangeShapeType="1"/>
          </p:cNvSpPr>
          <p:nvPr/>
        </p:nvSpPr>
        <p:spPr bwMode="auto">
          <a:xfrm flipH="1">
            <a:off x="8567738" y="26543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5" name="Line 17"/>
          <p:cNvSpPr>
            <a:spLocks noChangeShapeType="1"/>
          </p:cNvSpPr>
          <p:nvPr/>
        </p:nvSpPr>
        <p:spPr bwMode="auto">
          <a:xfrm flipH="1">
            <a:off x="8567738" y="1016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6" name="Line 18"/>
          <p:cNvSpPr>
            <a:spLocks noChangeShapeType="1"/>
          </p:cNvSpPr>
          <p:nvPr/>
        </p:nvSpPr>
        <p:spPr bwMode="auto">
          <a:xfrm flipH="1">
            <a:off x="-73025" y="10160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48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80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80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80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80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2" grpId="0" build="p" autoUpdateAnimBg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auto">
          <a:xfrm>
            <a:off x="539750" y="573405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8" name="AutoShape 6"/>
          <p:cNvSpPr>
            <a:spLocks noChangeArrowheads="1"/>
          </p:cNvSpPr>
          <p:nvPr/>
        </p:nvSpPr>
        <p:spPr bwMode="auto">
          <a:xfrm>
            <a:off x="468313" y="47974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8246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9</a:t>
            </a:r>
            <a:endParaRPr lang="en-US" sz="5400" dirty="0">
              <a:latin typeface="Arial" charset="0"/>
            </a:endParaRPr>
          </a:p>
        </p:txBody>
      </p:sp>
      <p:sp>
        <p:nvSpPr>
          <p:cNvPr id="138247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 smtClean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bg-BG" sz="3600" dirty="0" smtClean="0">
                <a:solidFill>
                  <a:schemeClr val="bg1"/>
                </a:solidFill>
                <a:latin typeface="Arial" charset="0"/>
              </a:rPr>
              <a:t>Съобщете в Полицията. Наберете</a:t>
            </a:r>
            <a:r>
              <a:rPr lang="en-GB" sz="3600" dirty="0" smtClean="0">
                <a:solidFill>
                  <a:schemeClr val="bg1"/>
                </a:solidFill>
                <a:latin typeface="Arial" charset="0"/>
              </a:rPr>
              <a:t> 112.</a:t>
            </a:r>
            <a:endParaRPr lang="en-US" sz="36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9161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3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4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6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7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9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70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926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50,000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018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029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10</a:t>
            </a:r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27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1318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Къде може да съобщите, ако вие или някой друг сте експлоатирани или насилени</a:t>
            </a:r>
            <a:r>
              <a:rPr lang="en-GB" dirty="0" smtClean="0">
                <a:solidFill>
                  <a:schemeClr val="bg1"/>
                </a:solidFill>
                <a:latin typeface="Arial" charset="0"/>
              </a:rPr>
              <a:t>?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6024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40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A </a:t>
            </a:r>
            <a:r>
              <a:rPr lang="en-US" sz="44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 </a:t>
            </a:r>
            <a:r>
              <a:rPr lang="bg-BG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доверен човек</a:t>
            </a:r>
            <a:endParaRPr lang="en-US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sz="4000" b="1" baseline="10000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40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B </a:t>
            </a:r>
            <a:r>
              <a:rPr lang="en-US" sz="44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 </a:t>
            </a:r>
            <a:r>
              <a:rPr lang="bg-BG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което и да е от тези</a:t>
            </a:r>
            <a:endParaRPr lang="en-US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sz="4000" b="1" baseline="10000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4000" b="1" baseline="100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C </a:t>
            </a:r>
            <a:r>
              <a:rPr lang="bg-BG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Националната телефонна линия за деца</a:t>
            </a:r>
            <a:endParaRPr lang="en-US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40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D </a:t>
            </a:r>
            <a:r>
              <a:rPr lang="en-US" sz="44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 </a:t>
            </a:r>
            <a:r>
              <a:rPr lang="bg-BG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Полицията</a:t>
            </a:r>
            <a:endParaRPr lang="en-US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52233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4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5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6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7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8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40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41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42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4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2244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60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60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0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4" grpId="0" build="p" autoUpdateAnimBg="0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581025" y="4762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522288" y="37719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53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54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234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10</a:t>
            </a:r>
            <a:endParaRPr lang="en-US" sz="5400" dirty="0">
              <a:latin typeface="Arial" charset="0"/>
            </a:endParaRPr>
          </a:p>
        </p:txBody>
      </p:sp>
      <p:sp>
        <p:nvSpPr>
          <p:cNvPr id="142343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5400" dirty="0" smtClean="0">
                <a:solidFill>
                  <a:schemeClr val="bg1"/>
                </a:solidFill>
                <a:latin typeface="Comic Sans MS" charset="0"/>
              </a:rPr>
              <a:t>Което и да е от тези</a:t>
            </a:r>
            <a:endParaRPr lang="en-US" sz="5400" dirty="0">
              <a:solidFill>
                <a:schemeClr val="bg1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0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1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2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3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5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3266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336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75,000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438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 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11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530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530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26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5414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Ако човек получи СМС или имейл с неприлично съдържание, трябва ...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5848" name="Rectangle 8"/>
          <p:cNvSpPr>
            <a:spLocks noGrp="1" noChangeArrowheads="1"/>
          </p:cNvSpPr>
          <p:nvPr>
            <p:ph idx="1"/>
          </p:nvPr>
        </p:nvSpPr>
        <p:spPr>
          <a:xfrm>
            <a:off x="900113" y="27813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4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A </a:t>
            </a:r>
            <a:r>
              <a:rPr lang="bg-BG" sz="36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да го изтрие</a:t>
            </a:r>
          </a:p>
          <a:p>
            <a:pPr>
              <a:buFontTx/>
              <a:buNone/>
            </a:pPr>
            <a:endParaRPr lang="en-US" sz="800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buFontTx/>
              <a:buNone/>
            </a:pPr>
            <a:r>
              <a:rPr lang="en-US" sz="44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B </a:t>
            </a:r>
            <a:r>
              <a:rPr lang="bg-BG" sz="28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да го запази и да го покаже на доверен човек</a:t>
            </a:r>
            <a:endParaRPr lang="en-US" sz="2800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buFontTx/>
              <a:buNone/>
            </a:pPr>
            <a:r>
              <a:rPr lang="en-US" sz="44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C </a:t>
            </a:r>
            <a:r>
              <a:rPr lang="en-US" sz="48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 </a:t>
            </a:r>
            <a:r>
              <a:rPr lang="bg-BG" sz="36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да го игнорира</a:t>
            </a:r>
          </a:p>
          <a:p>
            <a:pPr>
              <a:buFontTx/>
              <a:buNone/>
            </a:pPr>
            <a:endParaRPr lang="en-US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  <a:p>
            <a:pPr>
              <a:buFontTx/>
              <a:buNone/>
            </a:pPr>
            <a:r>
              <a:rPr lang="en-US" sz="4400" b="1" baseline="10000" dirty="0">
                <a:solidFill>
                  <a:srgbClr val="FF6600"/>
                </a:solidFill>
                <a:latin typeface="Comic Sans MS" charset="0"/>
                <a:cs typeface="Comic Sans MS" charset="0"/>
              </a:rPr>
              <a:t>D </a:t>
            </a:r>
            <a:r>
              <a:rPr lang="bg-BG" sz="3200" dirty="0" smtClean="0">
                <a:solidFill>
                  <a:srgbClr val="FF6600"/>
                </a:solidFill>
                <a:latin typeface="Comic Sans MS" charset="0"/>
                <a:cs typeface="Comic Sans MS" charset="0"/>
              </a:rPr>
              <a:t>да изхвърли телефона в кошчето</a:t>
            </a:r>
            <a:endParaRPr lang="en-US" sz="3200" dirty="0">
              <a:solidFill>
                <a:srgbClr val="FF660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56329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1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2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3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4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5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6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7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8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39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6340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8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8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0" build="p" autoUpdateAnimBg="0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47" name="AutoShape 3"/>
          <p:cNvSpPr>
            <a:spLocks noChangeArrowheads="1"/>
          </p:cNvSpPr>
          <p:nvPr/>
        </p:nvSpPr>
        <p:spPr bwMode="auto">
          <a:xfrm>
            <a:off x="53975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539750" y="3789363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49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0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6438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11</a:t>
            </a:r>
            <a:endParaRPr lang="en-US" sz="5400" dirty="0">
              <a:latin typeface="Arial" charset="0"/>
            </a:endParaRPr>
          </a:p>
        </p:txBody>
      </p:sp>
      <p:sp>
        <p:nvSpPr>
          <p:cNvPr id="146439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A</a:t>
            </a:r>
            <a:endParaRPr lang="bg-BG" sz="4800" b="1" baseline="10000" dirty="0" smtClean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2400" b="1" baseline="10000" dirty="0" smtClean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en-US" sz="2400" dirty="0" smtClean="0">
                <a:latin typeface="Arial" charset="0"/>
              </a:rPr>
              <a:t> </a:t>
            </a:r>
            <a:endParaRPr lang="en-US" sz="2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ru-RU" b="1" dirty="0" smtClean="0">
                <a:solidFill>
                  <a:schemeClr val="bg1"/>
                </a:solidFill>
                <a:latin typeface="Comic Sans MS" charset="0"/>
              </a:rPr>
              <a:t>да </a:t>
            </a:r>
            <a:r>
              <a:rPr lang="ru-RU" b="1" dirty="0">
                <a:solidFill>
                  <a:schemeClr val="bg1"/>
                </a:solidFill>
                <a:latin typeface="Comic Sans MS" charset="0"/>
              </a:rPr>
              <a:t>го запази и да го покаже на доверен човек</a:t>
            </a:r>
          </a:p>
          <a:p>
            <a:pPr>
              <a:buFontTx/>
              <a:buNone/>
            </a:pPr>
            <a:endParaRPr lang="en-US" sz="2800" b="1" dirty="0">
              <a:solidFill>
                <a:schemeClr val="bg1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7353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4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7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8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59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60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61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7362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745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125,000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8373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848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12</a:t>
            </a:r>
          </a:p>
        </p:txBody>
      </p:sp>
      <p:sp>
        <p:nvSpPr>
          <p:cNvPr id="59396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9397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0" name="AutoShape 4"/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1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192338"/>
          </a:xfrm>
          <a:prstGeom prst="hexagon">
            <a:avLst>
              <a:gd name="adj" fmla="val 8279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2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9510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Кой е в риск от сексуална експлоатация</a:t>
            </a:r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?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6808" name="Rectangle 8"/>
          <p:cNvSpPr>
            <a:spLocks noGrp="1" noChangeArrowheads="1"/>
          </p:cNvSpPr>
          <p:nvPr>
            <p:ph idx="1"/>
          </p:nvPr>
        </p:nvSpPr>
        <p:spPr>
          <a:xfrm>
            <a:off x="800100" y="2743200"/>
            <a:ext cx="7620000" cy="3998913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Comic Sans MS" charset="0"/>
              </a:rPr>
              <a:t>A </a:t>
            </a:r>
            <a:r>
              <a:rPr lang="en-US" sz="5400" dirty="0">
                <a:latin typeface="Comic Sans MS" charset="0"/>
              </a:rPr>
              <a:t>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децата</a:t>
            </a:r>
            <a:endParaRPr lang="en-US" sz="3600" dirty="0">
              <a:latin typeface="Comic Sans MS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</a:t>
            </a:r>
            <a:r>
              <a:rPr lang="en-US" sz="4800" b="1" dirty="0">
                <a:solidFill>
                  <a:srgbClr val="FF9900"/>
                </a:solidFill>
                <a:latin typeface="Arial" charset="0"/>
              </a:rPr>
              <a:t>  </a:t>
            </a:r>
            <a:r>
              <a:rPr lang="bg-BG" b="1" dirty="0" smtClean="0">
                <a:solidFill>
                  <a:srgbClr val="FF9900"/>
                </a:solidFill>
                <a:latin typeface="Comic Sans MS" charset="0"/>
              </a:rPr>
              <a:t>млади мъже и жени</a:t>
            </a:r>
            <a:endParaRPr lang="en-US" dirty="0">
              <a:solidFill>
                <a:schemeClr val="bg1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en-US" sz="1600" b="1" baseline="10000" dirty="0" smtClean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bg-BG" sz="3600" b="1" dirty="0" smtClean="0">
                <a:solidFill>
                  <a:srgbClr val="FF9900"/>
                </a:solidFill>
                <a:latin typeface="Arial" charset="0"/>
              </a:rPr>
              <a:t>всички от тези</a:t>
            </a:r>
            <a:r>
              <a:rPr lang="en-US" sz="3600" dirty="0" smtClean="0">
                <a:latin typeface="Arial" charset="0"/>
              </a:rPr>
              <a:t> </a:t>
            </a:r>
            <a:endParaRPr lang="en-US" sz="3600" dirty="0">
              <a:latin typeface="Arial" charset="0"/>
            </a:endParaRPr>
          </a:p>
          <a:p>
            <a:pPr>
              <a:buFontTx/>
              <a:buNone/>
            </a:pPr>
            <a:endParaRPr lang="en-US" sz="2000" b="1" baseline="10000" dirty="0" smtClean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bg-BG" sz="2400" b="1" dirty="0" smtClean="0">
                <a:solidFill>
                  <a:srgbClr val="FF9900"/>
                </a:solidFill>
                <a:latin typeface="Comic Sans MS" charset="0"/>
              </a:rPr>
              <a:t>хора със специални образователни потребности</a:t>
            </a:r>
            <a:r>
              <a:rPr lang="en-US" sz="2400" b="1" dirty="0" smtClean="0">
                <a:solidFill>
                  <a:srgbClr val="FF9900"/>
                </a:solidFill>
                <a:latin typeface="Comic Sans MS" charset="0"/>
              </a:rPr>
              <a:t>.</a:t>
            </a:r>
            <a:endParaRPr lang="en-US" sz="2400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60425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6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7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8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0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1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2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3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4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5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0436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6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8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8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8" grpId="0" build="p" autoUpdateAnimBg="0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43" name="AutoShape 3"/>
          <p:cNvSpPr>
            <a:spLocks noChangeArrowheads="1"/>
          </p:cNvSpPr>
          <p:nvPr/>
        </p:nvSpPr>
        <p:spPr bwMode="auto">
          <a:xfrm>
            <a:off x="533400" y="37719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 bwMode="auto">
          <a:xfrm>
            <a:off x="609600" y="4778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45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0534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12</a:t>
            </a:r>
            <a:endParaRPr lang="en-US" sz="5400" dirty="0">
              <a:latin typeface="Arial" charset="0"/>
            </a:endParaRPr>
          </a:p>
        </p:txBody>
      </p:sp>
      <p:sp>
        <p:nvSpPr>
          <p:cNvPr id="150535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3600" b="1" dirty="0" smtClean="0">
                <a:solidFill>
                  <a:schemeClr val="bg1"/>
                </a:solidFill>
                <a:latin typeface="Comic Sans MS" charset="0"/>
              </a:rPr>
              <a:t>всички от тези</a:t>
            </a:r>
            <a:r>
              <a:rPr lang="en-US" sz="3600" b="1" dirty="0" smtClean="0">
                <a:solidFill>
                  <a:schemeClr val="bg1"/>
                </a:solidFill>
                <a:latin typeface="Comic Sans MS" charset="0"/>
              </a:rPr>
              <a:t>.</a:t>
            </a:r>
            <a:endParaRPr lang="en-US" sz="3600" b="1" dirty="0">
              <a:solidFill>
                <a:schemeClr val="bg1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en-US" sz="3600" b="1" baseline="10000" dirty="0">
                <a:solidFill>
                  <a:schemeClr val="bg1"/>
                </a:solidFill>
                <a:latin typeface="Comic Sans MS" charset="0"/>
              </a:rPr>
              <a:t>D </a:t>
            </a:r>
            <a:r>
              <a:rPr lang="en-US" sz="3600" b="1" dirty="0">
                <a:solidFill>
                  <a:schemeClr val="bg1"/>
                </a:solidFill>
                <a:latin typeface="Comic Sans MS" charset="0"/>
              </a:rPr>
              <a:t> </a:t>
            </a:r>
          </a:p>
        </p:txBody>
      </p:sp>
      <p:sp>
        <p:nvSpPr>
          <p:cNvPr id="61449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0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1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2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3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4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5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6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7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458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155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250,000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2469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257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13</a:t>
            </a:r>
          </a:p>
        </p:txBody>
      </p:sp>
      <p:sp>
        <p:nvSpPr>
          <p:cNvPr id="63492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3493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16" name="AutoShape 4"/>
          <p:cNvSpPr>
            <a:spLocks noChangeArrowheads="1"/>
          </p:cNvSpPr>
          <p:nvPr/>
        </p:nvSpPr>
        <p:spPr bwMode="auto">
          <a:xfrm>
            <a:off x="533400" y="47625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18" name="AutoShape 6"/>
          <p:cNvSpPr>
            <a:spLocks noChangeArrowheads="1"/>
          </p:cNvSpPr>
          <p:nvPr/>
        </p:nvSpPr>
        <p:spPr bwMode="auto">
          <a:xfrm>
            <a:off x="511496" y="5834063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606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r>
              <a:rPr lang="bg-BG" dirty="0" smtClean="0">
                <a:solidFill>
                  <a:schemeClr val="bg1"/>
                </a:solidFill>
                <a:latin typeface="Arial" charset="0"/>
              </a:rPr>
              <a:t>Кой може да ви помогне да съобщите на полицията, ако нещо нередно се случи с вас?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4760" name="Rectangle 8"/>
          <p:cNvSpPr>
            <a:spLocks noGrp="1" noChangeArrowheads="1"/>
          </p:cNvSpPr>
          <p:nvPr>
            <p:ph idx="1"/>
          </p:nvPr>
        </p:nvSpPr>
        <p:spPr>
          <a:xfrm>
            <a:off x="800100" y="2873375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bg-BG" sz="3600" dirty="0">
                <a:solidFill>
                  <a:srgbClr val="FFC000"/>
                </a:solidFill>
                <a:latin typeface="Comic Sans MS" charset="0"/>
              </a:rPr>
              <a:t>ваш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подкрепящ служител</a:t>
            </a:r>
            <a:endParaRPr lang="bg-BG" sz="3600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bg-BG" sz="4000" b="1" baseline="10000" dirty="0" smtClean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 smtClean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ваш приятел</a:t>
            </a:r>
          </a:p>
          <a:p>
            <a:pPr>
              <a:buFontTx/>
              <a:buNone/>
            </a:pPr>
            <a:endParaRPr lang="en-US" sz="1400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r>
              <a:rPr lang="bg-BG" sz="4800" b="1" baseline="10000" dirty="0">
                <a:solidFill>
                  <a:srgbClr val="FF9900"/>
                </a:solidFill>
              </a:rPr>
              <a:t>С</a:t>
            </a:r>
            <a:r>
              <a:rPr lang="en-US" sz="4000" dirty="0" smtClean="0">
                <a:latin typeface="Comic Sans MS" charset="0"/>
              </a:rPr>
              <a:t> </a:t>
            </a:r>
            <a:r>
              <a:rPr lang="bg-BG" sz="3600" dirty="0" smtClean="0">
                <a:solidFill>
                  <a:srgbClr val="FFC000"/>
                </a:solidFill>
                <a:latin typeface="Comic Sans MS" charset="0"/>
              </a:rPr>
              <a:t>ваш застъпник, адвокат</a:t>
            </a:r>
            <a:endParaRPr lang="en-US" sz="3600" dirty="0">
              <a:solidFill>
                <a:srgbClr val="FFC000"/>
              </a:solidFill>
              <a:latin typeface="Comic Sans MS" charset="0"/>
            </a:endParaRPr>
          </a:p>
          <a:p>
            <a:pPr>
              <a:buFontTx/>
              <a:buNone/>
            </a:pPr>
            <a:endParaRPr lang="en-US" sz="2400" b="1" baseline="10000" dirty="0">
              <a:solidFill>
                <a:srgbClr val="FF99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bg-BG" sz="3600" dirty="0" smtClean="0">
                <a:solidFill>
                  <a:srgbClr val="FFC000"/>
                </a:solidFill>
                <a:latin typeface="Comic Sans MS" pitchFamily="66" charset="0"/>
              </a:rPr>
              <a:t>всички от тези, ако поискате</a:t>
            </a:r>
            <a:endParaRPr lang="en-US" sz="3600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64521" name="Line 9"/>
          <p:cNvSpPr>
            <a:spLocks noChangeShapeType="1"/>
          </p:cNvSpPr>
          <p:nvPr/>
        </p:nvSpPr>
        <p:spPr bwMode="auto">
          <a:xfrm flipH="1">
            <a:off x="0" y="6253163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2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3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4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5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6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7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8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29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30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3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4532" name="AutoShape 2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47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7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47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7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7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47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0" grpId="0" build="p" autoUpdateAnimBg="0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/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auto">
          <a:xfrm>
            <a:off x="539750" y="573405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58" name="AutoShape 6"/>
          <p:cNvSpPr>
            <a:spLocks noChangeArrowheads="1"/>
          </p:cNvSpPr>
          <p:nvPr/>
        </p:nvSpPr>
        <p:spPr bwMode="auto">
          <a:xfrm>
            <a:off x="468313" y="47974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4630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13</a:t>
            </a:r>
            <a:endParaRPr lang="en-US" sz="5400" dirty="0">
              <a:latin typeface="Arial" charset="0"/>
            </a:endParaRPr>
          </a:p>
        </p:txBody>
      </p:sp>
      <p:sp>
        <p:nvSpPr>
          <p:cNvPr id="154631" name="Rectangle 8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A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B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C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D </a:t>
            </a:r>
            <a:r>
              <a:rPr lang="en-US" sz="5400" dirty="0">
                <a:latin typeface="Arial" charset="0"/>
              </a:rPr>
              <a:t> </a:t>
            </a:r>
            <a:r>
              <a:rPr lang="bg-BG" sz="4800" b="1" baseline="10000" dirty="0" smtClean="0">
                <a:solidFill>
                  <a:srgbClr val="FFC000"/>
                </a:solidFill>
                <a:latin typeface="Comic Sans MS" charset="0"/>
              </a:rPr>
              <a:t>Всички от тези, ако поискате</a:t>
            </a:r>
            <a:endParaRPr lang="en-US" sz="4800" dirty="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None/>
            </a:pPr>
            <a:endParaRPr lang="en-US" sz="5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9161" name="Line 9"/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3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4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6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7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69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9170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565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500,000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66564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6565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AutoShape 2"/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6674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819400"/>
            <a:ext cx="7772400" cy="1143000"/>
          </a:xfrm>
        </p:spPr>
        <p:txBody>
          <a:bodyPr/>
          <a:lstStyle/>
          <a:p>
            <a:r>
              <a:rPr lang="en-US" sz="8000" dirty="0">
                <a:solidFill>
                  <a:schemeClr val="bg1"/>
                </a:solidFill>
                <a:latin typeface="Arial" charset="0"/>
              </a:rPr>
              <a:t>    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US" sz="80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8000" dirty="0">
                <a:solidFill>
                  <a:schemeClr val="bg1"/>
                </a:solidFill>
                <a:latin typeface="Arial" charset="0"/>
              </a:rPr>
              <a:t>14</a:t>
            </a:r>
          </a:p>
        </p:txBody>
      </p:sp>
      <p:sp>
        <p:nvSpPr>
          <p:cNvPr id="84996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4997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/>
          <p:cNvSpPr>
            <a:spLocks noChangeArrowheads="1"/>
          </p:cNvSpPr>
          <p:nvPr/>
        </p:nvSpPr>
        <p:spPr bwMode="auto">
          <a:xfrm>
            <a:off x="539750" y="37719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549275" y="27813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539750" y="5875338"/>
            <a:ext cx="8153400" cy="982662"/>
          </a:xfrm>
          <a:prstGeom prst="hexagon">
            <a:avLst>
              <a:gd name="adj" fmla="val 3088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auto">
          <a:xfrm>
            <a:off x="504825" y="48736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7702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</p:spPr>
        <p:txBody>
          <a:bodyPr/>
          <a:lstStyle/>
          <a:p>
            <a:r>
              <a:rPr lang="bg-BG" sz="4400" dirty="0" smtClean="0">
                <a:solidFill>
                  <a:schemeClr val="bg1"/>
                </a:solidFill>
                <a:latin typeface="Comic Sans MS" charset="0"/>
              </a:rPr>
              <a:t>Какъв е номерът на</a:t>
            </a:r>
            <a:r>
              <a:rPr lang="en-US" sz="4400" dirty="0" smtClean="0">
                <a:solidFill>
                  <a:schemeClr val="bg1"/>
                </a:solidFill>
                <a:latin typeface="Comic Sans MS" charset="0"/>
              </a:rPr>
              <a:t> </a:t>
            </a:r>
            <a:r>
              <a:rPr lang="bg-BG" sz="4400" dirty="0" smtClean="0">
                <a:solidFill>
                  <a:schemeClr val="bg1"/>
                </a:solidFill>
                <a:latin typeface="Comic Sans MS" charset="0"/>
              </a:rPr>
              <a:t>Националната  телефонна линия за деца</a:t>
            </a:r>
            <a:r>
              <a:rPr lang="en-US" sz="4400" dirty="0" smtClean="0">
                <a:solidFill>
                  <a:schemeClr val="bg1"/>
                </a:solidFill>
                <a:latin typeface="Comic Sans MS" charset="0"/>
              </a:rPr>
              <a:t>?</a:t>
            </a:r>
            <a:endParaRPr lang="en-US" sz="4400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157703" name="Rectangle 8"/>
          <p:cNvSpPr>
            <a:spLocks noGrp="1" noChangeArrowheads="1"/>
          </p:cNvSpPr>
          <p:nvPr>
            <p:ph idx="1"/>
          </p:nvPr>
        </p:nvSpPr>
        <p:spPr>
          <a:xfrm>
            <a:off x="806450" y="2833688"/>
            <a:ext cx="7620000" cy="3962400"/>
          </a:xfrm>
          <a:ln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Comic Sans MS" charset="0"/>
              </a:rPr>
              <a:t>A </a:t>
            </a:r>
            <a:r>
              <a:rPr lang="en-US" sz="4800" dirty="0">
                <a:solidFill>
                  <a:srgbClr val="FF6600"/>
                </a:solidFill>
                <a:latin typeface="Comic Sans MS" charset="0"/>
              </a:rPr>
              <a:t>116 111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4800" b="1" baseline="10000" dirty="0" smtClean="0">
                <a:solidFill>
                  <a:srgbClr val="FF6600"/>
                </a:solidFill>
                <a:latin typeface="Comic Sans MS" charset="0"/>
              </a:rPr>
              <a:t>B  </a:t>
            </a:r>
            <a:r>
              <a:rPr lang="en-US" sz="4800" dirty="0">
                <a:solidFill>
                  <a:srgbClr val="FF6600"/>
                </a:solidFill>
                <a:latin typeface="Comic Sans MS" charset="0"/>
              </a:rPr>
              <a:t>0123456789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 dirty="0">
              <a:solidFill>
                <a:srgbClr val="FF6600"/>
              </a:solidFill>
              <a:latin typeface="Comic Sans MS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5400" b="1" baseline="10000" dirty="0">
                <a:solidFill>
                  <a:srgbClr val="FF6600"/>
                </a:solidFill>
                <a:latin typeface="Comic Sans MS" charset="0"/>
              </a:rPr>
              <a:t>C </a:t>
            </a:r>
            <a:r>
              <a:rPr lang="en-US" sz="5400" dirty="0">
                <a:solidFill>
                  <a:srgbClr val="FF6600"/>
                </a:solidFill>
                <a:latin typeface="Comic Sans MS" charset="0"/>
              </a:rPr>
              <a:t> 999 999 999</a:t>
            </a:r>
            <a:r>
              <a:rPr lang="en-US" b="1" dirty="0">
                <a:solidFill>
                  <a:srgbClr val="FF6600"/>
                </a:solidFill>
                <a:latin typeface="Comic Sans MS" charset="0"/>
              </a:rPr>
              <a:t/>
            </a:r>
            <a:br>
              <a:rPr lang="en-US" b="1" dirty="0">
                <a:solidFill>
                  <a:srgbClr val="FF6600"/>
                </a:solidFill>
                <a:latin typeface="Comic Sans MS" charset="0"/>
              </a:rPr>
            </a:br>
            <a:endParaRPr lang="en-US" sz="4800" b="1" baseline="10000" dirty="0">
              <a:solidFill>
                <a:srgbClr val="FF6600"/>
              </a:solidFill>
              <a:latin typeface="Comic Sans MS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4800" b="1" baseline="10000" dirty="0">
                <a:solidFill>
                  <a:srgbClr val="FF6600"/>
                </a:solidFill>
                <a:latin typeface="Comic Sans MS" charset="0"/>
              </a:rPr>
              <a:t>D </a:t>
            </a:r>
            <a:r>
              <a:rPr lang="en-US" b="1" dirty="0">
                <a:solidFill>
                  <a:srgbClr val="FF6600"/>
                </a:solidFill>
                <a:latin typeface="Comic Sans MS" charset="0"/>
              </a:rPr>
              <a:t> </a:t>
            </a:r>
            <a:r>
              <a:rPr lang="en-US" dirty="0">
                <a:solidFill>
                  <a:srgbClr val="FF6600"/>
                </a:solidFill>
                <a:latin typeface="Comic Sans MS" charset="0"/>
              </a:rPr>
              <a:t>½ 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dirty="0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65545" name="Line 9"/>
          <p:cNvSpPr>
            <a:spLocks noChangeShapeType="1"/>
          </p:cNvSpPr>
          <p:nvPr/>
        </p:nvSpPr>
        <p:spPr bwMode="auto">
          <a:xfrm flipH="1">
            <a:off x="0" y="6327775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6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7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8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49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50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51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52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53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5554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AutoShape 2"/>
          <p:cNvSpPr>
            <a:spLocks noChangeArrowheads="1"/>
          </p:cNvSpPr>
          <p:nvPr/>
        </p:nvSpPr>
        <p:spPr bwMode="auto">
          <a:xfrm>
            <a:off x="539750" y="37719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549275" y="27813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72" name="AutoShape 4"/>
          <p:cNvSpPr>
            <a:spLocks noChangeArrowheads="1"/>
          </p:cNvSpPr>
          <p:nvPr/>
        </p:nvSpPr>
        <p:spPr bwMode="auto">
          <a:xfrm>
            <a:off x="549275" y="5805488"/>
            <a:ext cx="8153400" cy="982662"/>
          </a:xfrm>
          <a:prstGeom prst="hexagon">
            <a:avLst>
              <a:gd name="adj" fmla="val 30884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73" name="AutoShape 5"/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74" name="AutoShape 6"/>
          <p:cNvSpPr>
            <a:spLocks noChangeArrowheads="1"/>
          </p:cNvSpPr>
          <p:nvPr/>
        </p:nvSpPr>
        <p:spPr bwMode="auto">
          <a:xfrm>
            <a:off x="504825" y="48736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8726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1447800" y="381000"/>
            <a:ext cx="7696200" cy="2057400"/>
          </a:xfrm>
        </p:spPr>
        <p:txBody>
          <a:bodyPr/>
          <a:lstStyle/>
          <a:p>
            <a:r>
              <a:rPr lang="bg-BG" sz="5400" dirty="0" smtClean="0">
                <a:solidFill>
                  <a:schemeClr val="bg1"/>
                </a:solidFill>
                <a:latin typeface="Arial" charset="0"/>
              </a:rPr>
              <a:t>Въпрос</a:t>
            </a:r>
            <a:r>
              <a:rPr lang="en-GB" sz="5400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Arial" charset="0"/>
              </a:rPr>
              <a:t>14</a:t>
            </a:r>
            <a:endParaRPr lang="en-US" sz="5400" dirty="0">
              <a:latin typeface="Arial" charset="0"/>
            </a:endParaRPr>
          </a:p>
        </p:txBody>
      </p:sp>
      <p:sp>
        <p:nvSpPr>
          <p:cNvPr id="158727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1524000" y="2833688"/>
            <a:ext cx="7620000" cy="39624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Comic Sans MS" charset="0"/>
              </a:rPr>
              <a:t>A </a:t>
            </a:r>
            <a:r>
              <a:rPr lang="en-US" sz="4800" dirty="0">
                <a:solidFill>
                  <a:srgbClr val="FF6600"/>
                </a:solidFill>
                <a:latin typeface="Comic Sans MS" charset="0"/>
              </a:rPr>
              <a:t>116 111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4800" b="1" baseline="10000" dirty="0">
              <a:solidFill>
                <a:srgbClr val="FF9900"/>
              </a:solidFill>
              <a:latin typeface="Comic Sans MS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4800" b="1" baseline="10000" dirty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en-US" sz="5400" dirty="0">
                <a:latin typeface="Arial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4800" b="1" baseline="10000" dirty="0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83977" name="Line 9"/>
          <p:cNvSpPr>
            <a:spLocks noChangeShapeType="1"/>
          </p:cNvSpPr>
          <p:nvPr/>
        </p:nvSpPr>
        <p:spPr bwMode="auto">
          <a:xfrm flipH="1">
            <a:off x="0" y="6327775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78" name="Line 10"/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79" name="Line 11"/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0" name="Line 12"/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1" name="Line 13"/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2" name="Line 14"/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3" name="Line 15"/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4" name="Line 16"/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5" name="Line 17"/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3986" name="Line 18"/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Tarda.wav"/>
      </p:stSnd>
    </p:sndAc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AutoShape 2"/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9746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899592" y="2819400"/>
            <a:ext cx="6872808" cy="1143000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  <a:latin typeface="Arial" charset="0"/>
              </a:rPr>
              <a:t>1,000,000</a:t>
            </a:r>
            <a:r>
              <a:rPr lang="bg-BG" sz="8000" dirty="0" smtClean="0">
                <a:solidFill>
                  <a:schemeClr val="bg1"/>
                </a:solidFill>
                <a:latin typeface="Arial" charset="0"/>
              </a:rPr>
              <a:t> лв.</a:t>
            </a:r>
            <a:endParaRPr lang="en-US" sz="80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6021" name="Line 5"/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317500" y="404813"/>
            <a:ext cx="8512175" cy="410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bg-BG" sz="54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</a:rPr>
              <a:t>ПОЗДРАВЛЕНИЯ</a:t>
            </a:r>
            <a:r>
              <a:rPr lang="en-GB" sz="54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  <a:t>!</a:t>
            </a:r>
            <a:r>
              <a:rPr lang="en-GB" sz="54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  <a:t/>
            </a:r>
            <a:br>
              <a:rPr lang="en-GB" sz="54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</a:br>
            <a:r>
              <a:rPr lang="en-GB" sz="54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  <a:t/>
            </a:r>
            <a:br>
              <a:rPr lang="en-GB" sz="54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</a:br>
            <a:r>
              <a:rPr lang="bg-BG" sz="54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  <a:t>ВИЕ СТЕ ПОБЕДИТЕЛИ</a:t>
            </a:r>
            <a:r>
              <a:rPr lang="en-GB" sz="5400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Perpetua Titling MT" pitchFamily="18" charset="0"/>
                <a:ea typeface="+mn-ea"/>
                <a:cs typeface="+mn-cs"/>
              </a:rPr>
              <a:t>!</a:t>
            </a:r>
            <a:endParaRPr lang="en-US" sz="5400" dirty="0">
              <a:latin typeface="Lucida Console" pitchFamily="49" charset="0"/>
              <a:ea typeface="+mn-ea"/>
              <a:cs typeface="+mn-cs"/>
            </a:endParaRPr>
          </a:p>
        </p:txBody>
      </p:sp>
      <p:pic>
        <p:nvPicPr>
          <p:cNvPr id="160770" name="45FAA57F.WAV">
            <a:hlinkClick r:id="" action="ppaction://media"/>
          </p:cNvPr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372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utoUpdateAnimBg="0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600" b="1" dirty="0" smtClean="0">
                <a:solidFill>
                  <a:srgbClr val="007DC3"/>
                </a:solidFill>
                <a:latin typeface="Arial" charset="0"/>
              </a:rPr>
              <a:t>Тест</a:t>
            </a:r>
            <a:endParaRPr lang="en-US" sz="6600" b="1" dirty="0">
              <a:solidFill>
                <a:srgbClr val="007DC3"/>
              </a:solidFill>
              <a:latin typeface="Arial" charset="0"/>
            </a:endParaRPr>
          </a:p>
        </p:txBody>
      </p:sp>
      <p:pic>
        <p:nvPicPr>
          <p:cNvPr id="161794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4" r="7324"/>
          <a:stretch>
            <a:fillRect/>
          </a:stretch>
        </p:blipFill>
        <p:spPr/>
      </p:pic>
      <p:sp>
        <p:nvSpPr>
          <p:cNvPr id="20483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bg-BG" sz="3200" b="1" dirty="0" smtClean="0">
                <a:latin typeface="Arial" charset="0"/>
              </a:rPr>
              <a:t>Вдигнете ръка ако:</a:t>
            </a:r>
            <a:endParaRPr lang="en-US" sz="3200" b="1" dirty="0" smtClean="0">
              <a:latin typeface="Arial" charset="0"/>
            </a:endParaRPr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endParaRPr lang="en-US" dirty="0" smtClean="0">
              <a:latin typeface="Arial" charset="0"/>
            </a:endParaRP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какво е сексуална експлоатация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 да забележите, че се случва</a:t>
            </a:r>
            <a:r>
              <a:rPr lang="en-US" dirty="0" smtClean="0">
                <a:latin typeface="Arial" charset="0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bg-BG" dirty="0" smtClean="0">
                <a:latin typeface="Arial" charset="0"/>
              </a:rPr>
              <a:t>Знаете какво да правите, ако се случва</a:t>
            </a:r>
            <a:r>
              <a:rPr lang="en-US" dirty="0" smtClean="0">
                <a:latin typeface="Arial" charset="0"/>
              </a:rPr>
              <a:t>?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bg-BG" sz="8800" b="1" dirty="0" smtClean="0">
                <a:solidFill>
                  <a:schemeClr val="accent1"/>
                </a:solidFill>
                <a:latin typeface="Arial" charset="0"/>
              </a:rPr>
              <a:t>Завършване</a:t>
            </a:r>
            <a:endParaRPr lang="en-US" sz="8800" b="1" dirty="0" smtClean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162818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 smtClean="0">
                <a:latin typeface="Arial" charset="0"/>
              </a:rPr>
              <a:t>Какво ми хареса във вас днес</a:t>
            </a:r>
            <a:r>
              <a:rPr lang="en-US" sz="4400" dirty="0" smtClean="0">
                <a:latin typeface="Arial" charset="0"/>
              </a:rPr>
              <a:t>. </a:t>
            </a:r>
            <a:r>
              <a:rPr lang="en-US" sz="4400" dirty="0">
                <a:latin typeface="Arial" charset="0"/>
              </a:rPr>
              <a:t>. . </a:t>
            </a:r>
          </a:p>
        </p:txBody>
      </p:sp>
      <p:pic>
        <p:nvPicPr>
          <p:cNvPr id="162819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6" r="20406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Благодаря ви, че дойдохте</a:t>
            </a:r>
            <a:r>
              <a:rPr lang="en-GB" sz="4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8374"/>
            <a:ext cx="477202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2012" y="5121785"/>
            <a:ext cx="44981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www.bild.org.uk/HOPE</a:t>
            </a:r>
          </a:p>
          <a:p>
            <a:r>
              <a:rPr lang="bg-BG" sz="2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сътрудничество с:</a:t>
            </a:r>
          </a:p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www.asociacija-sv-andrej.org</a:t>
            </a:r>
            <a:endParaRPr lang="en-GB" sz="24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47727"/>
            <a:ext cx="23431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98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2857</Words>
  <Application>Microsoft Office PowerPoint</Application>
  <PresentationFormat>Bildschirmpräsentation (4:3)</PresentationFormat>
  <Paragraphs>602</Paragraphs>
  <Slides>149</Slides>
  <Notes>6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149</vt:i4>
      </vt:variant>
    </vt:vector>
  </HeadingPairs>
  <TitlesOfParts>
    <vt:vector size="151" baseType="lpstr">
      <vt:lpstr>Office Theme</vt:lpstr>
      <vt:lpstr>Acrobat Document</vt:lpstr>
      <vt:lpstr>HOPE (Helping Ourselves Prevent Exploitation) Обучаване на Ментори  Предпазване на хора със специални образователни потребности от сексуална експлоатация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Какво ще правим днес 1</vt:lpstr>
      <vt:lpstr>Какво ще правим днес 2</vt:lpstr>
      <vt:lpstr>Представяне и Загрявка</vt:lpstr>
      <vt:lpstr>Разчупване на леда</vt:lpstr>
      <vt:lpstr>Спиране на жаргона!</vt:lpstr>
      <vt:lpstr>HOPE (НАДЕЖДА)</vt:lpstr>
      <vt:lpstr>Основни правила</vt:lpstr>
      <vt:lpstr>Още основни правила</vt:lpstr>
      <vt:lpstr>Конфиденциалност</vt:lpstr>
      <vt:lpstr>Тест </vt:lpstr>
      <vt:lpstr>Гледане на филм. . . </vt:lpstr>
      <vt:lpstr>Гледане на филм. . . </vt:lpstr>
      <vt:lpstr>Сексуална експлоатация:  Какво е?</vt:lpstr>
      <vt:lpstr>Грууминг е преднамерено "сприятеляване" с жертвата, която не разбира, че се оказва експлоатирана</vt:lpstr>
      <vt:lpstr>Защо сексуалната експлоатация има значение за хората със специални образвателни потребности?</vt:lpstr>
      <vt:lpstr>Няколко факта:</vt:lpstr>
      <vt:lpstr>Време за почивка</vt:lpstr>
      <vt:lpstr>Какво можем да направим относно сексуалната експлоатация?</vt:lpstr>
      <vt:lpstr>‘Взаимопомощ’ обучение </vt:lpstr>
      <vt:lpstr>Обучителна програма – сексуална експлоатация</vt:lpstr>
      <vt:lpstr>Обучителна програма -  да останем позитивни</vt:lpstr>
      <vt:lpstr>Обучителна програма – да останем позитивни</vt:lpstr>
      <vt:lpstr>Пръстенът на безопасността</vt:lpstr>
      <vt:lpstr>Безопасност</vt:lpstr>
      <vt:lpstr>Безопасност</vt:lpstr>
      <vt:lpstr>Безопасност</vt:lpstr>
      <vt:lpstr>Безопасност</vt:lpstr>
      <vt:lpstr>Безопасност </vt:lpstr>
      <vt:lpstr>Безопасност</vt:lpstr>
      <vt:lpstr>Безопасност </vt:lpstr>
      <vt:lpstr>Обучение</vt:lpstr>
      <vt:lpstr>Ментори връстници</vt:lpstr>
      <vt:lpstr>Ментори връстници: ползи за учащите</vt:lpstr>
      <vt:lpstr>Ментори връстници: ползи за учащите</vt:lpstr>
      <vt:lpstr>Нашите обучители казват. . . </vt:lpstr>
      <vt:lpstr>Дискусия</vt:lpstr>
      <vt:lpstr>Ние мислим. . . </vt:lpstr>
      <vt:lpstr>Практично </vt:lpstr>
      <vt:lpstr>Обучаване за СЕ</vt:lpstr>
      <vt:lpstr>Въпрос </vt:lpstr>
      <vt:lpstr>Разкриване</vt:lpstr>
      <vt:lpstr>Разкриване</vt:lpstr>
      <vt:lpstr>Време за обяд!</vt:lpstr>
      <vt:lpstr>HOPE: средства</vt:lpstr>
      <vt:lpstr>PowerPoint-Präsentation</vt:lpstr>
      <vt:lpstr>Какво ще правим днес</vt:lpstr>
      <vt:lpstr>Взаимопомощ</vt:lpstr>
      <vt:lpstr>Основни правила</vt:lpstr>
      <vt:lpstr>Още основни правила</vt:lpstr>
      <vt:lpstr>Конфиденциалност </vt:lpstr>
      <vt:lpstr>СПИРАНЕ НА ЖАРГОНА!</vt:lpstr>
      <vt:lpstr>Разчупване на леда</vt:lpstr>
      <vt:lpstr>Тест </vt:lpstr>
      <vt:lpstr>Взаимоотношения </vt:lpstr>
      <vt:lpstr>Какво прави една връзка добра?</vt:lpstr>
      <vt:lpstr>Кое е добре в една връзка?</vt:lpstr>
      <vt:lpstr>Време за почивка</vt:lpstr>
      <vt:lpstr>Гледайте нашият филм. . . </vt:lpstr>
      <vt:lpstr>Сексуална Експлоатация</vt:lpstr>
      <vt:lpstr>Сексуална експлоатация: Какво е?</vt:lpstr>
      <vt:lpstr>Грууминг е преднамерено "сприятеляване" с жертвата, която не разбира, че се оказва експлоатирана</vt:lpstr>
      <vt:lpstr>Безопасност 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Безопасност</vt:lpstr>
      <vt:lpstr>Време за почивка</vt:lpstr>
      <vt:lpstr>Сексуална експлоатация:  поемете контрол</vt:lpstr>
      <vt:lpstr>Гледайте филма ни. . . </vt:lpstr>
      <vt:lpstr>Гледайте филма ни. . .</vt:lpstr>
      <vt:lpstr>Сексуална експлоатация: факти</vt:lpstr>
      <vt:lpstr> Кой иска да  „Стане богат“? </vt:lpstr>
      <vt:lpstr>  Ако се случи на теб или някой друг - съобщи!  </vt:lpstr>
      <vt:lpstr>Готови ли сте за игра...  „Стани богат“?  </vt:lpstr>
      <vt:lpstr>Въпрос 1</vt:lpstr>
      <vt:lpstr>Какво е СЕ?</vt:lpstr>
      <vt:lpstr>Въпрос 1</vt:lpstr>
      <vt:lpstr>100 лв.</vt:lpstr>
      <vt:lpstr>Въпрос 2</vt:lpstr>
      <vt:lpstr>Сексуална експлоатация (СЕ) е . . . </vt:lpstr>
      <vt:lpstr>Въпрос 2</vt:lpstr>
      <vt:lpstr>250 лв.</vt:lpstr>
      <vt:lpstr>Въпрос 3</vt:lpstr>
      <vt:lpstr>Някой прави секс с теб и ти дава пари, храна или място за пренощуване в замяна. Това е...</vt:lpstr>
      <vt:lpstr>Въпрос 3</vt:lpstr>
      <vt:lpstr>500 лв.</vt:lpstr>
      <vt:lpstr>Въпрос 4</vt:lpstr>
      <vt:lpstr>На кой номер можеш да съобщиш за сексуална експлоатация, ако не е спешно</vt:lpstr>
      <vt:lpstr>Въпрос 4</vt:lpstr>
      <vt:lpstr>1,000 лв.</vt:lpstr>
      <vt:lpstr>Въпрос 5</vt:lpstr>
      <vt:lpstr>Ако не ти се ходи в Полицията, на кого ще съобщиш?</vt:lpstr>
      <vt:lpstr>Въпрос 5</vt:lpstr>
      <vt:lpstr>2,500 лв.</vt:lpstr>
      <vt:lpstr>Въпрос 6</vt:lpstr>
      <vt:lpstr>Какво ще направиш, ако “усетиш”, че в ситуацията има нещо нередно </vt:lpstr>
      <vt:lpstr>Въпрос 6</vt:lpstr>
      <vt:lpstr>5,000 лв.</vt:lpstr>
      <vt:lpstr>Въпрос 7</vt:lpstr>
      <vt:lpstr>Когато някой подлъгва друг да си мисли, че е специален с намерение за сексуална експлоатация в бъдеще, това се нарича...</vt:lpstr>
      <vt:lpstr>Въпрос 7</vt:lpstr>
      <vt:lpstr>10,000 лв.</vt:lpstr>
      <vt:lpstr>Въпрос 8</vt:lpstr>
      <vt:lpstr>Ако някой стане приятел с вас във Facebook и ви помоли да се съблечете пред камерата, това е. . .</vt:lpstr>
      <vt:lpstr>Въпрос 8</vt:lpstr>
      <vt:lpstr>25,000 лв.</vt:lpstr>
      <vt:lpstr>Въпрос 9</vt:lpstr>
      <vt:lpstr>Ако мислите, че приятел е сексуално експлоатиран и е в опасност, трябва...</vt:lpstr>
      <vt:lpstr>Въпрос 9</vt:lpstr>
      <vt:lpstr>50,000 лв.</vt:lpstr>
      <vt:lpstr>Въпрос 10</vt:lpstr>
      <vt:lpstr>Къде може да съобщите, ако вие или някой друг сте експлоатирани или насилени?</vt:lpstr>
      <vt:lpstr>Въпрос 10</vt:lpstr>
      <vt:lpstr>75,000 лв.</vt:lpstr>
      <vt:lpstr>Въпрос 11</vt:lpstr>
      <vt:lpstr>Ако човек получи СМС или имейл с неприлично съдържание, трябва ...</vt:lpstr>
      <vt:lpstr>Въпрос 11</vt:lpstr>
      <vt:lpstr>125,000 лв.</vt:lpstr>
      <vt:lpstr>Въпрос 12</vt:lpstr>
      <vt:lpstr>Кой е в риск от сексуална експлоатация?</vt:lpstr>
      <vt:lpstr>Въпрос 12</vt:lpstr>
      <vt:lpstr>250,000 лв.</vt:lpstr>
      <vt:lpstr>Въпрос 13</vt:lpstr>
      <vt:lpstr>Кой може да ви помогне да съобщите на полицията, ако нещо нередно се случи с вас?</vt:lpstr>
      <vt:lpstr>Въпрос 13</vt:lpstr>
      <vt:lpstr>500,000 лв.</vt:lpstr>
      <vt:lpstr>    Въпрос 14</vt:lpstr>
      <vt:lpstr>Какъв е номерът на Националната  телефонна линия за деца?</vt:lpstr>
      <vt:lpstr>Въпрос 14</vt:lpstr>
      <vt:lpstr>1,000,000 лв.</vt:lpstr>
      <vt:lpstr>PowerPoint-Präsentation</vt:lpstr>
      <vt:lpstr>Тест</vt:lpstr>
      <vt:lpstr>Завършване</vt:lpstr>
      <vt:lpstr>Благодаря ви, че дойдохте!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102</cp:revision>
  <dcterms:created xsi:type="dcterms:W3CDTF">2017-03-22T13:06:03Z</dcterms:created>
  <dcterms:modified xsi:type="dcterms:W3CDTF">2019-09-23T11:58:13Z</dcterms:modified>
</cp:coreProperties>
</file>