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4"/>
  </p:notesMasterIdLst>
  <p:sldIdLst>
    <p:sldId id="256" r:id="rId2"/>
    <p:sldId id="266" r:id="rId3"/>
    <p:sldId id="317" r:id="rId4"/>
    <p:sldId id="361" r:id="rId5"/>
    <p:sldId id="316" r:id="rId6"/>
    <p:sldId id="314" r:id="rId7"/>
    <p:sldId id="270" r:id="rId8"/>
    <p:sldId id="324" r:id="rId9"/>
    <p:sldId id="280" r:id="rId10"/>
    <p:sldId id="271" r:id="rId11"/>
    <p:sldId id="345" r:id="rId12"/>
    <p:sldId id="343" r:id="rId13"/>
    <p:sldId id="267" r:id="rId14"/>
    <p:sldId id="318" r:id="rId15"/>
    <p:sldId id="319" r:id="rId16"/>
    <p:sldId id="321" r:id="rId17"/>
    <p:sldId id="320" r:id="rId18"/>
    <p:sldId id="322" r:id="rId19"/>
    <p:sldId id="274" r:id="rId20"/>
    <p:sldId id="276" r:id="rId21"/>
    <p:sldId id="278" r:id="rId22"/>
    <p:sldId id="347" r:id="rId23"/>
    <p:sldId id="342" r:id="rId24"/>
    <p:sldId id="283" r:id="rId25"/>
    <p:sldId id="285" r:id="rId26"/>
    <p:sldId id="287" r:id="rId27"/>
    <p:sldId id="335" r:id="rId28"/>
    <p:sldId id="331" r:id="rId29"/>
    <p:sldId id="338" r:id="rId30"/>
    <p:sldId id="346" r:id="rId31"/>
    <p:sldId id="334" r:id="rId32"/>
    <p:sldId id="330" r:id="rId33"/>
    <p:sldId id="329" r:id="rId34"/>
    <p:sldId id="337" r:id="rId35"/>
    <p:sldId id="328" r:id="rId36"/>
    <p:sldId id="340" r:id="rId37"/>
    <p:sldId id="326" r:id="rId38"/>
    <p:sldId id="325" r:id="rId39"/>
    <p:sldId id="349" r:id="rId40"/>
    <p:sldId id="257" r:id="rId41"/>
    <p:sldId id="351" r:id="rId42"/>
    <p:sldId id="259" r:id="rId43"/>
    <p:sldId id="260" r:id="rId44"/>
    <p:sldId id="261" r:id="rId45"/>
    <p:sldId id="262" r:id="rId46"/>
    <p:sldId id="263" r:id="rId47"/>
    <p:sldId id="264" r:id="rId48"/>
    <p:sldId id="352" r:id="rId49"/>
    <p:sldId id="353" r:id="rId50"/>
    <p:sldId id="268" r:id="rId51"/>
    <p:sldId id="269" r:id="rId52"/>
    <p:sldId id="354" r:id="rId53"/>
    <p:sldId id="355" r:id="rId54"/>
    <p:sldId id="272" r:id="rId55"/>
    <p:sldId id="273" r:id="rId56"/>
    <p:sldId id="356" r:id="rId57"/>
    <p:sldId id="357" r:id="rId58"/>
    <p:sldId id="289" r:id="rId59"/>
    <p:sldId id="291" r:id="rId60"/>
    <p:sldId id="293" r:id="rId61"/>
    <p:sldId id="295" r:id="rId62"/>
    <p:sldId id="297" r:id="rId63"/>
    <p:sldId id="348" r:id="rId64"/>
    <p:sldId id="304" r:id="rId65"/>
    <p:sldId id="306" r:id="rId66"/>
    <p:sldId id="307" r:id="rId67"/>
    <p:sldId id="309" r:id="rId68"/>
    <p:sldId id="311" r:id="rId69"/>
    <p:sldId id="359" r:id="rId70"/>
    <p:sldId id="332" r:id="rId71"/>
    <p:sldId id="323" r:id="rId72"/>
    <p:sldId id="258" r:id="rId7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99" autoAdjust="0"/>
    <p:restoredTop sz="94614" autoAdjust="0"/>
  </p:normalViewPr>
  <p:slideViewPr>
    <p:cSldViewPr>
      <p:cViewPr>
        <p:scale>
          <a:sx n="75" d="100"/>
          <a:sy n="75" d="100"/>
        </p:scale>
        <p:origin x="-1968" y="-6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B049E5-BDB8-4D5F-B4B4-27274F1A6729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F0C59-572E-4C33-A9DA-48BBCCC7C82A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376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 numCol="1"/>
          <a:lstStyle/>
          <a:p>
            <a:pPr>
              <a:defRPr/>
            </a:pPr>
            <a:fld id="{BDEE3D39-506D-FE40-B3C2-BB8021C36B20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numCol="1"/>
          <a:lstStyle/>
          <a:p>
            <a:pPr eaLnBrk="1" hangingPunct="1">
              <a:defRPr/>
            </a:pPr>
            <a:r>
              <a:rPr lang="en-US">
                <a:cs typeface="+mn-cs"/>
              </a:rPr>
              <a:t>Post-Phil, CE has asked what we need (capacity and resources) to spread initiative across Devon.</a:t>
            </a:r>
          </a:p>
        </p:txBody>
      </p:sp>
    </p:spTree>
    <p:extLst>
      <p:ext uri="{BB962C8B-B14F-4D97-AF65-F5344CB8AC3E}">
        <p14:creationId xmlns:p14="http://schemas.microsoft.com/office/powerpoint/2010/main" val="4160243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F0C59-572E-4C33-A9DA-48BBCCC7C82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122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 numCol="1"/>
          <a:lstStyle/>
          <a:p>
            <a:pPr>
              <a:defRPr/>
            </a:pPr>
            <a:fld id="{FC1BA289-CBE0-9C4D-BFCC-2E216E33E1BB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numCol="1"/>
          <a:lstStyle/>
          <a:p>
            <a:pPr eaLnBrk="1" hangingPunct="1">
              <a:defRPr/>
            </a:pPr>
            <a:r>
              <a:rPr lang="en-US">
                <a:cs typeface="+mn-cs"/>
              </a:rPr>
              <a:t>Post-Phil, CE has asked what we need (capacity and resources) to spread initiative across Devon.</a:t>
            </a:r>
          </a:p>
        </p:txBody>
      </p:sp>
    </p:spTree>
    <p:extLst>
      <p:ext uri="{BB962C8B-B14F-4D97-AF65-F5344CB8AC3E}">
        <p14:creationId xmlns:p14="http://schemas.microsoft.com/office/powerpoint/2010/main" val="1982893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pPr>
              <a:defRPr/>
            </a:pPr>
            <a:r>
              <a:rPr lang="en-US" dirty="0"/>
              <a:t>ROD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numCol="1"/>
          <a:lstStyle/>
          <a:p>
            <a:pPr>
              <a:defRPr/>
            </a:pPr>
            <a:fld id="{6CE4CA68-338D-6640-9B86-DACF844C0768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592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BF0C59-572E-4C33-A9DA-48BBCCC7C82A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422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 numCol="1"/>
          <a:lstStyle/>
          <a:p>
            <a:pPr>
              <a:defRPr/>
            </a:pPr>
            <a:fld id="{61C174FD-CD1E-4446-A086-40E4DC2E9467}" type="slidenum">
              <a:rPr lang="en-US"/>
              <a:pPr>
                <a:defRPr/>
              </a:pPr>
              <a:t>58</a:t>
            </a:fld>
            <a:endParaRPr lang="en-US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numCol="1"/>
          <a:lstStyle/>
          <a:p>
            <a:pPr eaLnBrk="1" hangingPunct="1">
              <a:defRPr/>
            </a:pP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7884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216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5321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6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02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968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2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059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2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85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5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8841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8107363" cy="1066800"/>
          </a:xfrm>
        </p:spPr>
        <p:txBody>
          <a:bodyPr numCol="1"/>
          <a:lstStyle/>
          <a:p>
            <a:r>
              <a:rPr lang="en-GB" altLang="en-GB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838200" y="2133600"/>
            <a:ext cx="3962400" cy="2687638"/>
          </a:xfrm>
        </p:spPr>
        <p:txBody>
          <a:bodyPr numCol="1"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133600"/>
            <a:ext cx="3962400" cy="2687638"/>
          </a:xfrm>
        </p:spPr>
        <p:txBody>
          <a:bodyPr numCol="1"/>
          <a:lstStyle/>
          <a:p>
            <a:pPr lvl="0"/>
            <a:r>
              <a:rPr lang="en-GB" altLang="en-GB"/>
              <a:t>Click to edit Master text styles</a:t>
            </a:r>
          </a:p>
          <a:p>
            <a:pPr lvl="1"/>
            <a:r>
              <a:rPr lang="en-GB" altLang="en-GB"/>
              <a:t>Second level</a:t>
            </a:r>
          </a:p>
          <a:p>
            <a:pPr lvl="2"/>
            <a:r>
              <a:rPr lang="en-GB" altLang="en-GB"/>
              <a:t>Third level</a:t>
            </a:r>
          </a:p>
          <a:p>
            <a:pPr lvl="3"/>
            <a:r>
              <a:rPr lang="en-GB" altLang="en-GB"/>
              <a:t>Fourth level</a:t>
            </a:r>
          </a:p>
          <a:p>
            <a:pPr lvl="4"/>
            <a:r>
              <a:rPr lang="en-GB" altLang="en-GB"/>
              <a:t>Fifth level</a:t>
            </a: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 numCol="1"/>
          <a:lstStyle>
            <a:lvl1pPr>
              <a:defRPr/>
            </a:lvl1pPr>
          </a:lstStyle>
          <a:p>
            <a:pPr>
              <a:defRPr/>
            </a:pPr>
            <a:fld id="{83BFE66E-0AB5-BE42-AD5B-46A8005D0A2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309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9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rgbClr val="00206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6189" y="3615159"/>
            <a:ext cx="7700392" cy="1470025"/>
          </a:xfrm>
        </p:spPr>
        <p:txBody>
          <a:bodyPr>
            <a:normAutofit fontScale="90000"/>
          </a:bodyPr>
          <a:lstStyle/>
          <a:p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  <a:r>
              <a:rPr lang="en-GB" sz="4000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Hope</a:t>
            </a:r>
            <a:r>
              <a:rPr lang="en-GB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dirty="0" smtClean="0"/>
              <a:t>Работна среща</a:t>
            </a:r>
            <a:r>
              <a:rPr lang="en-GB" sz="4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4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8374"/>
            <a:ext cx="4772025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575" y="5157192"/>
            <a:ext cx="42679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Обучение</a:t>
            </a:r>
            <a:endParaRPr lang="en-GB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847727"/>
            <a:ext cx="2343150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1595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6"/>
          <p:cNvSpPr>
            <a:spLocks noGrp="1" noChangeArrowheads="1"/>
          </p:cNvSpPr>
          <p:nvPr>
            <p:ph type="title"/>
          </p:nvPr>
        </p:nvSpPr>
        <p:spPr/>
        <p:txBody>
          <a:bodyPr numCol="1"/>
          <a:lstStyle/>
          <a:p>
            <a:pPr eaLnBrk="1" hangingPunct="1"/>
            <a:r>
              <a:rPr lang="bg-BG" sz="60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Проект </a:t>
            </a:r>
            <a:r>
              <a:rPr lang="en-US" sz="60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HOPE</a:t>
            </a:r>
            <a:endParaRPr lang="en-US" sz="6000" b="1" dirty="0">
              <a:solidFill>
                <a:srgbClr val="F79646"/>
              </a:solidFill>
              <a:latin typeface="Arial" charset="0"/>
              <a:ea typeface="ＭＳ Ｐゴシック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56174" y="-111451"/>
            <a:ext cx="2838782" cy="2148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8"/>
          <p:cNvSpPr txBox="1">
            <a:spLocks noChangeArrowheads="1"/>
          </p:cNvSpPr>
          <p:nvPr/>
        </p:nvSpPr>
        <p:spPr>
          <a:xfrm>
            <a:off x="1043608" y="6021288"/>
            <a:ext cx="7848872" cy="720080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000" b="1" smtClean="0">
                <a:latin typeface="Arial" charset="0"/>
                <a:ea typeface="ＭＳ Ｐゴシック" charset="0"/>
              </a:rPr>
              <a:t>H</a:t>
            </a:r>
            <a:r>
              <a:rPr lang="en-US" sz="3000" smtClean="0">
                <a:latin typeface="Arial" charset="0"/>
                <a:ea typeface="ＭＳ Ｐゴシック" charset="0"/>
              </a:rPr>
              <a:t>elping</a:t>
            </a:r>
            <a:r>
              <a:rPr lang="bg-BG" sz="3000" smtClean="0">
                <a:latin typeface="Arial" charset="0"/>
                <a:ea typeface="ＭＳ Ｐゴシック" charset="0"/>
              </a:rPr>
              <a:t> </a:t>
            </a:r>
            <a:r>
              <a:rPr lang="en-US" sz="3000" b="1" smtClean="0">
                <a:latin typeface="Arial" charset="0"/>
                <a:ea typeface="ＭＳ Ｐゴシック" charset="0"/>
              </a:rPr>
              <a:t>O</a:t>
            </a:r>
            <a:r>
              <a:rPr lang="en-US" sz="3000" smtClean="0">
                <a:latin typeface="Arial" charset="0"/>
                <a:ea typeface="ＭＳ Ｐゴシック" charset="0"/>
              </a:rPr>
              <a:t>urselves</a:t>
            </a:r>
            <a:r>
              <a:rPr lang="bg-BG" sz="3000" smtClean="0">
                <a:latin typeface="Arial" charset="0"/>
                <a:ea typeface="ＭＳ Ｐゴシック" charset="0"/>
              </a:rPr>
              <a:t> </a:t>
            </a:r>
            <a:r>
              <a:rPr lang="en-US" sz="3000" b="1" smtClean="0">
                <a:latin typeface="Arial" charset="0"/>
                <a:ea typeface="ＭＳ Ｐゴシック" charset="0"/>
              </a:rPr>
              <a:t>P</a:t>
            </a:r>
            <a:r>
              <a:rPr lang="en-US" sz="3000" smtClean="0">
                <a:latin typeface="Arial" charset="0"/>
                <a:ea typeface="ＭＳ Ｐゴシック" charset="0"/>
              </a:rPr>
              <a:t>revent</a:t>
            </a:r>
            <a:r>
              <a:rPr lang="bg-BG" sz="3000" smtClean="0">
                <a:latin typeface="Arial" charset="0"/>
                <a:ea typeface="ＭＳ Ｐゴシック" charset="0"/>
              </a:rPr>
              <a:t> </a:t>
            </a:r>
            <a:r>
              <a:rPr lang="en-US" sz="3000" b="1" smtClean="0">
                <a:latin typeface="Arial" charset="0"/>
                <a:ea typeface="ＭＳ Ｐゴシック" charset="0"/>
              </a:rPr>
              <a:t>E</a:t>
            </a:r>
            <a:r>
              <a:rPr lang="en-US" sz="3000" smtClean="0">
                <a:latin typeface="Arial" charset="0"/>
                <a:ea typeface="ＭＳ Ｐゴシック" charset="0"/>
              </a:rPr>
              <a:t>xploitation</a:t>
            </a:r>
            <a:endParaRPr lang="en-US" sz="3000" dirty="0" smtClean="0">
              <a:latin typeface="Arial" charset="0"/>
              <a:ea typeface="ＭＳ Ｐゴシック" charset="0"/>
            </a:endParaRP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971600" y="1781452"/>
            <a:ext cx="7920880" cy="4536504"/>
          </a:xfrm>
          <a:prstGeom prst="rect">
            <a:avLst/>
          </a:prstGeom>
        </p:spPr>
        <p:txBody>
          <a:bodyPr vert="horz" lIns="91440" tIns="45720" rIns="91440" bIns="45720" numCol="1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bg-BG" sz="6000" i="1" dirty="0" err="1"/>
              <a:t>Самопомощ</a:t>
            </a:r>
            <a:r>
              <a:rPr lang="bg-BG" sz="6000" i="1" dirty="0"/>
              <a:t> в предотвратяването на експлоатация</a:t>
            </a:r>
            <a:endParaRPr lang="en-US" sz="6000" b="1" i="1" dirty="0">
              <a:solidFill>
                <a:srgbClr val="F79646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>
          <a:xfrm>
            <a:off x="3347864" y="692696"/>
            <a:ext cx="4248472" cy="1088756"/>
          </a:xfrm>
          <a:prstGeom prst="rect">
            <a:avLst/>
          </a:prstGeom>
        </p:spPr>
        <p:txBody>
          <a:bodyPr vert="horz" lIns="91440" tIns="45720" rIns="91440" bIns="45720" numCol="1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bg-BG" sz="5000" b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(</a:t>
            </a:r>
            <a:r>
              <a:rPr lang="bg-BG" sz="5000" b="1" i="1" dirty="0" smtClean="0">
                <a:solidFill>
                  <a:srgbClr val="F79646"/>
                </a:solidFill>
                <a:latin typeface="Arial" charset="0"/>
                <a:ea typeface="ＭＳ Ｐゴシック" charset="0"/>
              </a:rPr>
              <a:t>Надежда)</a:t>
            </a:r>
            <a:endParaRPr lang="en-US" sz="5000" b="1" i="1" dirty="0">
              <a:solidFill>
                <a:srgbClr val="F79646"/>
              </a:solidFill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9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C178C77-90AA-4F3B-962F-B400CD464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Въведение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C37B0BC-D151-4EF3-9330-556069F6D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8775" y="1967681"/>
            <a:ext cx="8229600" cy="4525963"/>
          </a:xfrm>
        </p:spPr>
        <p:txBody>
          <a:bodyPr/>
          <a:lstStyle/>
          <a:p>
            <a:r>
              <a:rPr lang="bg-BG" sz="4000" dirty="0" smtClean="0"/>
              <a:t>Кой е тук днес</a:t>
            </a:r>
            <a:r>
              <a:rPr lang="en-GB" sz="4000" dirty="0" smtClean="0"/>
              <a:t>?</a:t>
            </a:r>
            <a:endParaRPr lang="en-GB" sz="4000" dirty="0"/>
          </a:p>
          <a:p>
            <a:r>
              <a:rPr lang="bg-BG" sz="4000" dirty="0" smtClean="0"/>
              <a:t>Нарисувайте права през този кръг и напишете името си</a:t>
            </a:r>
            <a:r>
              <a:rPr lang="en-GB" sz="4000" dirty="0" smtClean="0"/>
              <a:t>.</a:t>
            </a:r>
            <a:endParaRPr lang="en-GB" sz="4000" dirty="0"/>
          </a:p>
        </p:txBody>
      </p:sp>
      <p:pic>
        <p:nvPicPr>
          <p:cNvPr id="1028" name="Picture 4" descr="Image result for image hand with pen">
            <a:extLst>
              <a:ext uri="{FF2B5EF4-FFF2-40B4-BE49-F238E27FC236}">
                <a16:creationId xmlns="" xmlns:a16="http://schemas.microsoft.com/office/drawing/2014/main" id="{3D393F7E-8F1F-4B73-B616-E5A82A6C8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148032"/>
            <a:ext cx="2923210" cy="194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395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A6DFEB9-6A0D-45B6-9F23-98598252D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9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501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Какво е 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HOPE</a:t>
            </a:r>
            <a:r>
              <a:rPr lang="en-GB" dirty="0" smtClean="0"/>
              <a:t> </a:t>
            </a:r>
            <a:r>
              <a:rPr lang="bg-BG" dirty="0" smtClean="0"/>
              <a:t>(Надежда)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8820472" cy="5244986"/>
          </a:xfrm>
        </p:spPr>
        <p:txBody>
          <a:bodyPr/>
          <a:lstStyle/>
          <a:p>
            <a:pPr marL="0" indent="0">
              <a:buNone/>
            </a:pPr>
            <a:r>
              <a:rPr lang="bg-BG" b="1" dirty="0" err="1"/>
              <a:t>Самопомощ</a:t>
            </a:r>
            <a:r>
              <a:rPr lang="bg-BG" b="1" dirty="0" smtClean="0">
                <a:solidFill>
                  <a:srgbClr val="FF0000"/>
                </a:solidFill>
              </a:rPr>
              <a:t> </a:t>
            </a:r>
            <a:r>
              <a:rPr lang="en-GB" dirty="0" smtClean="0"/>
              <a:t>– </a:t>
            </a:r>
            <a:r>
              <a:rPr lang="bg-BG" dirty="0" smtClean="0"/>
              <a:t>Какво значи това</a:t>
            </a:r>
            <a:r>
              <a:rPr lang="en-GB" dirty="0" smtClean="0"/>
              <a:t>?</a:t>
            </a:r>
            <a:endParaRPr lang="en-GB" dirty="0"/>
          </a:p>
          <a:p>
            <a:pPr>
              <a:buNone/>
            </a:pPr>
            <a:r>
              <a:rPr lang="bg-BG" dirty="0" smtClean="0">
                <a:solidFill>
                  <a:srgbClr val="FF0000"/>
                </a:solidFill>
              </a:rPr>
              <a:t>Хората сами или взаимно да си помагат и да се научават на неща, които са разбираеми и полезни.</a:t>
            </a:r>
            <a:endParaRPr lang="bg-BG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bg-BG" b="1" dirty="0" smtClean="0"/>
              <a:t>В Предотвратяването </a:t>
            </a:r>
            <a:r>
              <a:rPr lang="en-GB" dirty="0" smtClean="0"/>
              <a:t>– </a:t>
            </a:r>
            <a:r>
              <a:rPr lang="bg-BG" dirty="0"/>
              <a:t>Какво значи това</a:t>
            </a:r>
            <a:r>
              <a:rPr lang="en-GB" dirty="0" smtClean="0"/>
              <a:t>?</a:t>
            </a:r>
            <a:endParaRPr lang="en-GB" dirty="0"/>
          </a:p>
          <a:p>
            <a:pPr>
              <a:buNone/>
            </a:pPr>
            <a:r>
              <a:rPr lang="bg-BG" dirty="0" smtClean="0">
                <a:solidFill>
                  <a:srgbClr val="FF0000"/>
                </a:solidFill>
              </a:rPr>
              <a:t>Да се спре нещо преди да се е случило, </a:t>
            </a:r>
            <a:br>
              <a:rPr lang="bg-BG" dirty="0" smtClean="0">
                <a:solidFill>
                  <a:srgbClr val="FF0000"/>
                </a:solidFill>
              </a:rPr>
            </a:br>
            <a:r>
              <a:rPr lang="bg-BG" dirty="0" smtClean="0">
                <a:solidFill>
                  <a:srgbClr val="FF0000"/>
                </a:solidFill>
              </a:rPr>
              <a:t>особено ако е нещо лошо...</a:t>
            </a:r>
            <a:endParaRPr lang="en-GB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bg-BG" b="1" dirty="0" smtClean="0"/>
              <a:t>На Експлоатация</a:t>
            </a:r>
            <a:r>
              <a:rPr lang="en-GB" dirty="0" smtClean="0"/>
              <a:t> –</a:t>
            </a:r>
            <a:r>
              <a:rPr lang="bg-BG" dirty="0"/>
              <a:t> Какво значи </a:t>
            </a:r>
            <a:r>
              <a:rPr lang="bg-BG" dirty="0" smtClean="0"/>
              <a:t>това</a:t>
            </a:r>
            <a:r>
              <a:rPr lang="en-GB" dirty="0" smtClean="0"/>
              <a:t>?</a:t>
            </a:r>
            <a:endParaRPr lang="en-GB" dirty="0"/>
          </a:p>
          <a:p>
            <a:pPr>
              <a:buNone/>
            </a:pPr>
            <a:r>
              <a:rPr lang="en-GB" dirty="0"/>
              <a:t> </a:t>
            </a:r>
            <a:r>
              <a:rPr lang="bg-BG" dirty="0" smtClean="0">
                <a:solidFill>
                  <a:srgbClr val="FF0000"/>
                </a:solidFill>
              </a:rPr>
              <a:t>Това е когато някой използва някого другиго </a:t>
            </a:r>
            <a:br>
              <a:rPr lang="bg-BG" dirty="0" smtClean="0">
                <a:solidFill>
                  <a:srgbClr val="FF0000"/>
                </a:solidFill>
              </a:rPr>
            </a:br>
            <a:r>
              <a:rPr lang="bg-BG" dirty="0" smtClean="0">
                <a:solidFill>
                  <a:srgbClr val="FF0000"/>
                </a:solidFill>
              </a:rPr>
              <a:t>по лош начин, за да получи нещо, което иска.</a:t>
            </a:r>
            <a:endParaRPr lang="en-GB" dirty="0"/>
          </a:p>
          <a:p>
            <a:endParaRPr lang="en-GB" dirty="0"/>
          </a:p>
          <a:p>
            <a:pPr>
              <a:buNone/>
            </a:pPr>
            <a:endParaRPr lang="en-GB" dirty="0"/>
          </a:p>
        </p:txBody>
      </p:sp>
      <p:pic>
        <p:nvPicPr>
          <p:cNvPr id="4" name="Picture 3" descr="https://cdn.shopify.com/s/files/1/0606/1553/products/No-4_large.png?v=141785109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3429000"/>
            <a:ext cx="131683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0977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Как ще протече тази среща?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/>
          <a:lstStyle/>
          <a:p>
            <a:pPr>
              <a:buNone/>
            </a:pPr>
            <a:r>
              <a:rPr lang="bg-BG" dirty="0" smtClean="0"/>
              <a:t>Нека слушаме и уважаваме другите</a:t>
            </a:r>
            <a:r>
              <a:rPr lang="en-GB" dirty="0"/>
              <a:t>!</a:t>
            </a:r>
          </a:p>
          <a:p>
            <a:pPr>
              <a:buNone/>
            </a:pPr>
            <a:r>
              <a:rPr lang="bg-BG" dirty="0" smtClean="0"/>
              <a:t>Нека се грижим един за друг </a:t>
            </a:r>
            <a:r>
              <a:rPr lang="en-GB" dirty="0" smtClean="0"/>
              <a:t>– </a:t>
            </a:r>
            <a:r>
              <a:rPr lang="bg-BG" dirty="0" smtClean="0"/>
              <a:t>внимавайте някой да не бъде изолиран или изключен!</a:t>
            </a:r>
            <a:endParaRPr lang="en-GB" dirty="0"/>
          </a:p>
          <a:p>
            <a:pPr>
              <a:buNone/>
            </a:pPr>
            <a:r>
              <a:rPr lang="bg-BG" dirty="0" smtClean="0"/>
              <a:t>Погрижете се за себе си!</a:t>
            </a:r>
            <a:endParaRPr lang="en-GB" dirty="0"/>
          </a:p>
          <a:p>
            <a:pPr>
              <a:buNone/>
            </a:pPr>
            <a:r>
              <a:rPr lang="bg-BG" dirty="0" smtClean="0"/>
              <a:t>Вдигнете червена карта, когато не разбирате нещо</a:t>
            </a:r>
            <a:r>
              <a:rPr lang="en-GB" dirty="0" smtClean="0"/>
              <a:t>.</a:t>
            </a:r>
            <a:endParaRPr lang="en-GB" dirty="0"/>
          </a:p>
          <a:p>
            <a:pPr>
              <a:buNone/>
            </a:pPr>
            <a:r>
              <a:rPr lang="bg-BG" dirty="0"/>
              <a:t>Вдигнете </a:t>
            </a:r>
            <a:r>
              <a:rPr lang="bg-BG" dirty="0" smtClean="0"/>
              <a:t>зелена карта, когато искате да изкажете идеите си. </a:t>
            </a:r>
          </a:p>
          <a:p>
            <a:pPr>
              <a:buNone/>
            </a:pPr>
            <a:r>
              <a:rPr lang="bg-BG" dirty="0" smtClean="0"/>
              <a:t>Не се страхувайте да</a:t>
            </a:r>
            <a:br>
              <a:rPr lang="bg-BG" dirty="0" smtClean="0"/>
            </a:br>
            <a:r>
              <a:rPr lang="bg-BG" dirty="0" smtClean="0"/>
              <a:t> вземете участие!</a:t>
            </a:r>
          </a:p>
          <a:p>
            <a:pPr>
              <a:buNone/>
            </a:pPr>
            <a:r>
              <a:rPr lang="bg-BG" dirty="0" smtClean="0"/>
              <a:t>Забавлявайте се</a:t>
            </a:r>
            <a:r>
              <a:rPr lang="en-GB" dirty="0" smtClean="0"/>
              <a:t>!!!</a:t>
            </a:r>
            <a:endParaRPr lang="en-GB" dirty="0"/>
          </a:p>
        </p:txBody>
      </p:sp>
      <p:pic>
        <p:nvPicPr>
          <p:cNvPr id="4" name="Picture 2" descr="https://cdn.shopify.com/s/files/1/0606/1553/products/Big-Meeting-Table-1_large.png?v=1417851725">
            <a:extLst>
              <a:ext uri="{FF2B5EF4-FFF2-40B4-BE49-F238E27FC236}">
                <a16:creationId xmlns="" xmlns:a16="http://schemas.microsoft.com/office/drawing/2014/main" id="{8564C775-40EA-4F12-BC44-D57FE57A8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456" y="3753544"/>
            <a:ext cx="3707904" cy="3707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802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>
          <a:xfrm>
            <a:off x="611188" y="620713"/>
            <a:ext cx="7772400" cy="1143000"/>
          </a:xfrm>
        </p:spPr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Поверителност</a:t>
            </a:r>
            <a:endParaRPr lang="en-US" sz="6000" dirty="0">
              <a:solidFill>
                <a:srgbClr val="FF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0482" name="Content Placeholder 4"/>
          <p:cNvSpPr>
            <a:spLocks noGrp="1"/>
          </p:cNvSpPr>
          <p:nvPr>
            <p:ph idx="1"/>
          </p:nvPr>
        </p:nvSpPr>
        <p:spPr>
          <a:xfrm>
            <a:off x="611560" y="1763714"/>
            <a:ext cx="8229600" cy="4617614"/>
          </a:xfrm>
        </p:spPr>
        <p:txBody>
          <a:bodyPr/>
          <a:lstStyle/>
          <a:p>
            <a:pPr marL="0" indent="0">
              <a:buNone/>
            </a:pPr>
            <a:r>
              <a:rPr lang="bg-BG" sz="3200" dirty="0" smtClean="0">
                <a:latin typeface="Arial" charset="0"/>
                <a:ea typeface="ＭＳ Ｐゴシック" charset="0"/>
                <a:cs typeface="ＭＳ Ｐゴシック" charset="0"/>
              </a:rPr>
              <a:t>Нещата, които обсъждаме в стаята, трябва да останат в стаята!</a:t>
            </a:r>
            <a:endParaRPr lang="en-US" sz="32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r>
              <a:rPr lang="bg-BG" sz="3200" dirty="0" smtClean="0">
                <a:latin typeface="Arial" charset="0"/>
                <a:ea typeface="ＭＳ Ｐゴシック" charset="0"/>
                <a:cs typeface="ＭＳ Ｐゴシック" charset="0"/>
              </a:rPr>
              <a:t>НО</a:t>
            </a:r>
            <a:endParaRPr lang="en-US" sz="32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r>
              <a:rPr lang="bg-BG" sz="3200" dirty="0" smtClean="0">
                <a:latin typeface="Arial" charset="0"/>
                <a:ea typeface="ＭＳ Ｐゴシック" charset="0"/>
                <a:cs typeface="ＭＳ Ｐゴシック" charset="0"/>
              </a:rPr>
              <a:t>Но ако ни кажете за нещо, което ни кара да мислим, че сте в опасност, ние ще го споделим с някой, </a:t>
            </a:r>
            <a:br>
              <a:rPr lang="bg-BG" sz="3200" dirty="0" smtClean="0">
                <a:latin typeface="Arial" charset="0"/>
                <a:ea typeface="ＭＳ Ｐゴシック" charset="0"/>
                <a:cs typeface="ＭＳ Ｐゴシック" charset="0"/>
              </a:rPr>
            </a:br>
            <a:r>
              <a:rPr lang="bg-BG" sz="3200" dirty="0" smtClean="0">
                <a:latin typeface="Arial" charset="0"/>
                <a:ea typeface="ＭＳ Ｐゴシック" charset="0"/>
                <a:cs typeface="ＭＳ Ｐゴシック" charset="0"/>
              </a:rPr>
              <a:t>който може да помогне. </a:t>
            </a:r>
            <a:endParaRPr lang="en-US" sz="3200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2050" name="Picture 2" descr="Quiet2">
            <a:extLst>
              <a:ext uri="{FF2B5EF4-FFF2-40B4-BE49-F238E27FC236}">
                <a16:creationId xmlns="" xmlns:a16="http://schemas.microsoft.com/office/drawing/2014/main" id="{D59ACA56-0840-4F3F-996D-A507F59D3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581128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036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>
            <a:extLst>
              <a:ext uri="{FF2B5EF4-FFF2-40B4-BE49-F238E27FC236}">
                <a16:creationId xmlns="" xmlns:a16="http://schemas.microsoft.com/office/drawing/2014/main" id="{A51BC19B-576B-4189-98D8-AB64F4372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altLang="en-US" sz="6600" dirty="0" smtClean="0">
                <a:solidFill>
                  <a:srgbClr val="FF0000"/>
                </a:solidFill>
              </a:rPr>
              <a:t>Викторина</a:t>
            </a:r>
            <a:endParaRPr lang="en-US" altLang="en-US" sz="6600" dirty="0">
              <a:solidFill>
                <a:srgbClr val="FF0000"/>
              </a:solidFill>
            </a:endParaRPr>
          </a:p>
        </p:txBody>
      </p:sp>
      <p:sp>
        <p:nvSpPr>
          <p:cNvPr id="20483" name="Content Placeholder 3">
            <a:extLst>
              <a:ext uri="{FF2B5EF4-FFF2-40B4-BE49-F238E27FC236}">
                <a16:creationId xmlns="" xmlns:a16="http://schemas.microsoft.com/office/drawing/2014/main" id="{6D3AF0E5-23CB-40E6-9897-5AB0A21F0BB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bg-BG" dirty="0" smtClean="0"/>
              <a:t>Вдигнете ръка, ако</a:t>
            </a:r>
            <a:r>
              <a:rPr lang="en-US" dirty="0" smtClean="0"/>
              <a:t>:</a:t>
            </a:r>
            <a:endParaRPr lang="en-US" dirty="0"/>
          </a:p>
          <a:p>
            <a:pPr eaLnBrk="1" hangingPunct="1">
              <a:defRPr/>
            </a:pPr>
            <a:r>
              <a:rPr lang="bg-BG" dirty="0" smtClean="0"/>
              <a:t>Знаете какво е сексуална експлоатация</a:t>
            </a:r>
            <a:r>
              <a:rPr lang="en-US" dirty="0" smtClean="0"/>
              <a:t>?</a:t>
            </a:r>
            <a:endParaRPr lang="en-US" dirty="0"/>
          </a:p>
          <a:p>
            <a:pPr eaLnBrk="1" hangingPunct="1">
              <a:defRPr/>
            </a:pPr>
            <a:r>
              <a:rPr lang="bg-BG" dirty="0" smtClean="0"/>
              <a:t>Знаете как може да познаете, че се случва</a:t>
            </a:r>
            <a:r>
              <a:rPr lang="en-US" dirty="0" smtClean="0"/>
              <a:t>?</a:t>
            </a:r>
            <a:endParaRPr lang="en-US" dirty="0"/>
          </a:p>
          <a:p>
            <a:pPr eaLnBrk="1" hangingPunct="1">
              <a:defRPr/>
            </a:pPr>
            <a:r>
              <a:rPr lang="bg-BG" dirty="0" smtClean="0"/>
              <a:t>Знаете какво да правите, ако се случи? </a:t>
            </a:r>
            <a:endParaRPr lang="en-US" dirty="0"/>
          </a:p>
        </p:txBody>
      </p:sp>
      <p:pic>
        <p:nvPicPr>
          <p:cNvPr id="23555" name="Content Placeholder 2">
            <a:extLst>
              <a:ext uri="{FF2B5EF4-FFF2-40B4-BE49-F238E27FC236}">
                <a16:creationId xmlns="" xmlns:a16="http://schemas.microsoft.com/office/drawing/2014/main" id="{3FAF47FA-150C-408C-9B0B-7C04FD1E166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4" b="86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7717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ctr"/>
            <a:r>
              <a:rPr lang="bg-BG" sz="5600" dirty="0" smtClean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Къде да получим помощ? </a:t>
            </a:r>
            <a:endParaRPr lang="en-US" sz="5600" dirty="0">
              <a:solidFill>
                <a:srgbClr val="FF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2226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3600" dirty="0" smtClean="0">
                <a:latin typeface="Arial" charset="0"/>
                <a:ea typeface="ＭＳ Ｐゴシック" charset="0"/>
                <a:cs typeface="ＭＳ Ｐゴシック" charset="0"/>
              </a:rPr>
              <a:t>Ако мислите, че вие или някой, когото познавате</a:t>
            </a:r>
            <a:r>
              <a:rPr lang="en-US" sz="3600" dirty="0" smtClean="0"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bg-BG" sz="3600" dirty="0" smtClean="0">
                <a:latin typeface="Arial" charset="0"/>
                <a:ea typeface="ＭＳ Ｐゴシック" charset="0"/>
                <a:cs typeface="ＭＳ Ｐゴシック" charset="0"/>
              </a:rPr>
              <a:t>сте експлоатирани сексуално</a:t>
            </a:r>
            <a:r>
              <a:rPr lang="bg-BG" sz="36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bg-BG" sz="3600" dirty="0" smtClean="0">
                <a:latin typeface="Arial" charset="0"/>
                <a:ea typeface="ＭＳ Ｐゴシック" charset="0"/>
                <a:cs typeface="ＭＳ Ｐゴシック" charset="0"/>
              </a:rPr>
              <a:t>– </a:t>
            </a:r>
            <a:r>
              <a:rPr lang="bg-BG" sz="36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bg-BG" sz="3600" dirty="0" smtClean="0">
                <a:latin typeface="Arial" charset="0"/>
                <a:ea typeface="ＭＳ Ｐゴシック" charset="0"/>
                <a:cs typeface="ＭＳ Ｐゴシック" charset="0"/>
              </a:rPr>
              <a:t>може да се обадите на </a:t>
            </a:r>
            <a:r>
              <a:rPr lang="en-US" sz="3600" dirty="0" smtClean="0"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n-US" sz="3600" dirty="0">
                <a:latin typeface="Arial" charset="0"/>
                <a:ea typeface="ＭＳ Ｐゴシック" charset="0"/>
                <a:cs typeface="ＭＳ Ｐゴシック" charset="0"/>
              </a:rPr>
              <a:t>. . </a:t>
            </a:r>
          </a:p>
        </p:txBody>
      </p:sp>
      <p:sp>
        <p:nvSpPr>
          <p:cNvPr id="52227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bg-BG" dirty="0" smtClean="0">
                <a:latin typeface="Arial" charset="0"/>
                <a:ea typeface="ＭＳ Ｐゴシック" charset="0"/>
                <a:cs typeface="ＭＳ Ｐゴシック" charset="0"/>
              </a:rPr>
              <a:t>Полицията 112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ru-RU" dirty="0" err="1"/>
              <a:t>Националната</a:t>
            </a:r>
            <a:r>
              <a:rPr lang="ru-RU" dirty="0"/>
              <a:t> </a:t>
            </a:r>
            <a:r>
              <a:rPr lang="ru-RU" dirty="0" err="1"/>
              <a:t>телефонна</a:t>
            </a:r>
            <a:r>
              <a:rPr lang="ru-RU" dirty="0"/>
              <a:t> линия за </a:t>
            </a:r>
            <a:r>
              <a:rPr lang="ru-RU" dirty="0" err="1"/>
              <a:t>деца</a:t>
            </a:r>
            <a:r>
              <a:rPr lang="ru-RU" dirty="0"/>
              <a:t> 116 111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5" name="Content Placeholder 4" descr="Screen Shot 2017-09-21 at 15.23.55.png">
            <a:extLst>
              <a:ext uri="{FF2B5EF4-FFF2-40B4-BE49-F238E27FC236}">
                <a16:creationId xmlns="" xmlns:a16="http://schemas.microsoft.com/office/drawing/2014/main" id="{AAC1FCD1-87D3-40CA-818B-1B027F6E9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3" r="4013"/>
          <a:stretch>
            <a:fillRect/>
          </a:stretch>
        </p:blipFill>
        <p:spPr>
          <a:xfrm>
            <a:off x="5580112" y="4365104"/>
            <a:ext cx="1946176" cy="218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965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xfrm>
            <a:off x="457199" y="44624"/>
            <a:ext cx="9039069" cy="1143000"/>
          </a:xfrm>
        </p:spPr>
        <p:txBody>
          <a:bodyPr numCol="1"/>
          <a:lstStyle/>
          <a:p>
            <a:r>
              <a:rPr lang="bg-BG" sz="6000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Връзки</a:t>
            </a:r>
            <a:endParaRPr lang="en-US" sz="6000" dirty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79512" y="1254770"/>
            <a:ext cx="4824536" cy="5566321"/>
          </a:xfrm>
        </p:spPr>
        <p:txBody>
          <a:bodyPr numCol="1"/>
          <a:lstStyle/>
          <a:p>
            <a:r>
              <a:rPr lang="bg-BG" dirty="0" smtClean="0">
                <a:latin typeface="Arial" charset="0"/>
                <a:ea typeface="ＭＳ Ｐゴシック" charset="0"/>
              </a:rPr>
              <a:t>Нека помислим какво </a:t>
            </a:r>
            <a:br>
              <a:rPr lang="bg-BG" dirty="0" smtClean="0">
                <a:latin typeface="Arial" charset="0"/>
                <a:ea typeface="ＭＳ Ｐゴシック" charset="0"/>
              </a:rPr>
            </a:br>
            <a:r>
              <a:rPr lang="bg-BG" dirty="0" smtClean="0">
                <a:latin typeface="Arial" charset="0"/>
                <a:ea typeface="ＭＳ Ｐゴシック" charset="0"/>
              </a:rPr>
              <a:t>е </a:t>
            </a:r>
            <a:r>
              <a:rPr lang="bg-BG" i="1" dirty="0" smtClean="0">
                <a:latin typeface="Arial" charset="0"/>
                <a:ea typeface="ＭＳ Ｐゴシック" charset="0"/>
              </a:rPr>
              <a:t>връзка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  <a:endParaRPr lang="en-US" dirty="0">
              <a:latin typeface="Arial" charset="0"/>
              <a:ea typeface="ＭＳ Ｐゴシック" charset="0"/>
            </a:endParaRPr>
          </a:p>
          <a:p>
            <a:r>
              <a:rPr lang="bg-BG" dirty="0" smtClean="0">
                <a:latin typeface="Arial" charset="0"/>
                <a:ea typeface="ＭＳ Ｐゴシック" charset="0"/>
              </a:rPr>
              <a:t>Ние срещаме много </a:t>
            </a:r>
            <a:br>
              <a:rPr lang="bg-BG" dirty="0" smtClean="0">
                <a:latin typeface="Arial" charset="0"/>
                <a:ea typeface="ＭＳ Ｐゴシック" charset="0"/>
              </a:rPr>
            </a:br>
            <a:r>
              <a:rPr lang="bg-BG" dirty="0" smtClean="0">
                <a:latin typeface="Arial" charset="0"/>
                <a:ea typeface="ＭＳ Ｐゴシック" charset="0"/>
              </a:rPr>
              <a:t>хора и с някои се </a:t>
            </a:r>
            <a:br>
              <a:rPr lang="bg-BG" dirty="0" smtClean="0">
                <a:latin typeface="Arial" charset="0"/>
                <a:ea typeface="ＭＳ Ｐゴシック" charset="0"/>
              </a:rPr>
            </a:br>
            <a:r>
              <a:rPr lang="bg-BG" dirty="0" smtClean="0">
                <a:latin typeface="Arial" charset="0"/>
                <a:ea typeface="ＭＳ Ｐゴシック" charset="0"/>
              </a:rPr>
              <a:t>опознаваме по-добре. </a:t>
            </a:r>
            <a:endParaRPr lang="en-US" dirty="0">
              <a:latin typeface="Arial" charset="0"/>
              <a:ea typeface="ＭＳ Ｐゴシック" charset="0"/>
            </a:endParaRPr>
          </a:p>
          <a:p>
            <a:r>
              <a:rPr lang="bg-BG" dirty="0" smtClean="0">
                <a:latin typeface="Arial" charset="0"/>
                <a:ea typeface="ＭＳ Ｐゴシック" charset="0"/>
              </a:rPr>
              <a:t>Когато опознаем някого, разбираме дали </a:t>
            </a:r>
            <a:br>
              <a:rPr lang="bg-BG" dirty="0" smtClean="0">
                <a:latin typeface="Arial" charset="0"/>
                <a:ea typeface="ＭＳ Ｐゴシック" charset="0"/>
              </a:rPr>
            </a:br>
            <a:r>
              <a:rPr lang="bg-BG" dirty="0" smtClean="0">
                <a:latin typeface="Arial" charset="0"/>
                <a:ea typeface="ＭＳ Ｐゴシック" charset="0"/>
              </a:rPr>
              <a:t>можем да му имаме доверие, или – не. </a:t>
            </a:r>
            <a:endParaRPr lang="en-US" dirty="0">
              <a:latin typeface="Arial" charset="0"/>
              <a:ea typeface="ＭＳ Ｐゴシック" charset="0"/>
            </a:endParaRPr>
          </a:p>
          <a:p>
            <a:r>
              <a:rPr lang="bg-BG" dirty="0" smtClean="0">
                <a:latin typeface="Arial" charset="0"/>
                <a:ea typeface="ＭＳ Ｐゴシック" charset="0"/>
              </a:rPr>
              <a:t>Нека си мислим за доверието, докато играем следващата игра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  <a:endParaRPr lang="en-US" dirty="0">
              <a:latin typeface="Arial" charset="0"/>
              <a:ea typeface="ＭＳ Ｐゴシック" charset="0"/>
            </a:endParaRPr>
          </a:p>
        </p:txBody>
      </p:sp>
      <p:pic>
        <p:nvPicPr>
          <p:cNvPr id="2" name="Picture 1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521570"/>
            <a:ext cx="4499992" cy="401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530DB8-3501-4DE5-B138-DC8943509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bg-BG" sz="4400" dirty="0" smtClean="0">
                <a:solidFill>
                  <a:srgbClr val="FF0000"/>
                </a:solidFill>
              </a:rPr>
              <a:t>Кръг на връзките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Related image">
            <a:extLst>
              <a:ext uri="{FF2B5EF4-FFF2-40B4-BE49-F238E27FC236}">
                <a16:creationId xmlns="" xmlns:a16="http://schemas.microsoft.com/office/drawing/2014/main" id="{566FC0E1-82DB-4BC1-9CFC-E1FB332098F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54870"/>
            <a:ext cx="5544616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1727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E79E251-0B0C-40BA-9B2E-6DE704EBE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Връзки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BFD58A1-681C-4A1A-ACDD-1ABF9FE1A0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658" y="1454081"/>
            <a:ext cx="8229600" cy="4525963"/>
          </a:xfrm>
        </p:spPr>
        <p:txBody>
          <a:bodyPr/>
          <a:lstStyle/>
          <a:p>
            <a:r>
              <a:rPr lang="bg-BG" dirty="0" smtClean="0"/>
              <a:t>Вие ни казахте с кого сте най-близки.</a:t>
            </a:r>
            <a:endParaRPr lang="en-GB" dirty="0"/>
          </a:p>
          <a:p>
            <a:r>
              <a:rPr lang="bg-BG" dirty="0" smtClean="0"/>
              <a:t>Бихте допуснали някого в най-близкия си кръг, само ако му имате доверие.</a:t>
            </a:r>
            <a:endParaRPr lang="en-GB" dirty="0"/>
          </a:p>
          <a:p>
            <a:r>
              <a:rPr lang="bg-BG" dirty="0" smtClean="0"/>
              <a:t>Ако имате гадже, или пък искате да имате гадже и сериозна връзка, трябва да сте сигурни в нея/него, преди да ги допуснете </a:t>
            </a:r>
            <a:r>
              <a:rPr lang="bg-BG" dirty="0"/>
              <a:t>в най-близкия си </a:t>
            </a:r>
            <a:r>
              <a:rPr lang="bg-BG" dirty="0" smtClean="0"/>
              <a:t>кръг.</a:t>
            </a:r>
            <a:endParaRPr lang="en-GB" dirty="0"/>
          </a:p>
        </p:txBody>
      </p:sp>
      <p:pic>
        <p:nvPicPr>
          <p:cNvPr id="2052" name="Picture 4" descr="Image result for couple in circle cartoon">
            <a:extLst>
              <a:ext uri="{FF2B5EF4-FFF2-40B4-BE49-F238E27FC236}">
                <a16:creationId xmlns="" xmlns:a16="http://schemas.microsoft.com/office/drawing/2014/main" id="{2FB23963-2C9D-407E-A793-7EC5D8112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20" b="14601"/>
          <a:stretch/>
        </p:blipFill>
        <p:spPr bwMode="auto">
          <a:xfrm>
            <a:off x="4427984" y="4940300"/>
            <a:ext cx="2880320" cy="191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29013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323118A-B03D-4060-BE18-4E4152E89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Партньорска връзка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BF0DF80-CCA1-42F9-888E-B0DE00F545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Какво преви една партньорска връзка специална? </a:t>
            </a:r>
            <a:endParaRPr lang="en-GB" dirty="0"/>
          </a:p>
          <a:p>
            <a:r>
              <a:rPr lang="bg-BG" dirty="0" smtClean="0"/>
              <a:t>Ако се сетите нещо, се провикнете!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10" descr="https://cdn.shopify.com/s/files/1/0606/1553/products/Couple_hug2_compact.png?v=1417856142">
            <a:extLst>
              <a:ext uri="{FF2B5EF4-FFF2-40B4-BE49-F238E27FC236}">
                <a16:creationId xmlns="" xmlns:a16="http://schemas.microsoft.com/office/drawing/2014/main" id="{7A47D9CC-22E5-41ED-BC30-5EAB84C23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284984"/>
            <a:ext cx="3744416" cy="3744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2835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4800" dirty="0" smtClean="0">
                <a:solidFill>
                  <a:srgbClr val="FF0000"/>
                </a:solidFill>
              </a:rPr>
              <a:t>Какво е добра връзка</a:t>
            </a:r>
            <a:r>
              <a:rPr lang="en-GB" sz="4800" dirty="0" smtClean="0">
                <a:solidFill>
                  <a:srgbClr val="FF0000"/>
                </a:solidFill>
              </a:rPr>
              <a:t>?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57200" y="3647738"/>
            <a:ext cx="404149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С емоционална</a:t>
            </a:r>
            <a:r>
              <a:rPr kumimoji="0" lang="bg-BG" altLang="en-US" sz="2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 подкрепа</a:t>
            </a:r>
            <a:r>
              <a:rPr kumimoji="0" lang="en-US" alt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 descr="https://cdn.shopify.com/s/files/1/0606/1553/products/Felix_Sebastian-7_compact.png?v=141785618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272" y="2190567"/>
            <a:ext cx="1621535" cy="1489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ttps://cdn.shopify.com/s/files/1/0606/1553/products/Irene-Ivan-3_large.png?v=148967695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51342"/>
            <a:ext cx="1512168" cy="14896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671900" y="1968110"/>
            <a:ext cx="220621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Подкрепяща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Picture 7" descr="https://cdn.shopify.com/s/files/1/0606/1553/products/Karaoke1_large.png?v=141785152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616" y="3474813"/>
            <a:ext cx="2049552" cy="218643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2987824" y="5013176"/>
            <a:ext cx="1368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Забавна</a:t>
            </a:r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6165702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Добра връзка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51520" y="3605843"/>
            <a:ext cx="175080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С доверие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 descr="https://cdn.shopify.com/s/files/1/0606/1553/products/Friends-Together-1_large.png?v=141785620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14" y="3605843"/>
            <a:ext cx="2034442" cy="232713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3267421" y="3223559"/>
            <a:ext cx="1880643" cy="3822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Подпомагаща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https://cdn.shopify.com/s/files/1/0606/1553/products/Social_Work-3_large.png?v=141785705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14773"/>
            <a:ext cx="1944216" cy="1962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https://cdn.shopify.com/s/files/1/0606/1553/products/Breakup2_large.png?v=141785485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052" y="4591645"/>
            <a:ext cx="1944215" cy="16203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https://cdn.shopify.com/s/files/1/0606/1553/products/Make_up_large.png?v=141785625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14" y="1514377"/>
            <a:ext cx="1728192" cy="170918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69606" y="1634914"/>
            <a:ext cx="808235" cy="3822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Мила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69974" y="4743227"/>
            <a:ext cx="1329210" cy="3822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Грижовна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7675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ttps://cdn.shopify.com/s/files/1/0606/1553/products/Couple_holdhands_large.png?v=1417856138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417638"/>
            <a:ext cx="1889659" cy="200925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1835696" y="1423472"/>
            <a:ext cx="14815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Уважение</a:t>
            </a:r>
            <a:endParaRPr lang="en-US" altLang="en-US" sz="1400" dirty="0">
              <a:latin typeface="Arial" panose="020B0604020202020204" pitchFamily="34" charset="0"/>
            </a:endParaRPr>
          </a:p>
        </p:txBody>
      </p:sp>
      <p:pic>
        <p:nvPicPr>
          <p:cNvPr id="7" name="Picture 6" descr="https://cdn.shopify.com/s/files/1/0606/1553/products/Rashid_Pauline-1_large.png?v=141785628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04865"/>
            <a:ext cx="2016224" cy="180477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3923928" y="3244334"/>
            <a:ext cx="1199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Ценност</a:t>
            </a:r>
            <a:endParaRPr lang="en-GB" dirty="0"/>
          </a:p>
        </p:txBody>
      </p:sp>
      <p:pic>
        <p:nvPicPr>
          <p:cNvPr id="11" name="Picture 10" descr="https://cdn.shopify.com/s/files/1/0606/1553/products/Stefan_Albert-1_large.png?v=141785165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13666"/>
            <a:ext cx="2107436" cy="226360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605889" y="4480633"/>
            <a:ext cx="233975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Независимост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Добра връзка</a:t>
            </a:r>
            <a:endParaRPr lang="en-GB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864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ttps://cdn.shopify.com/s/files/1/0606/1553/products/Leona_Hammond-1_large.png?v=1417855317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2016224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2611090" y="2251221"/>
            <a:ext cx="1312838" cy="382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Честност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https://cdn.shopify.com/s/files/1/0606/1553/products/Hold_hands2_compact.png?v=141785623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140968"/>
            <a:ext cx="1930648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3923928" y="3000165"/>
            <a:ext cx="2934072" cy="857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 </a:t>
            </a:r>
            <a:endParaRPr lang="en-GB" sz="10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С различия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https://cdn.shopify.com/s/files/1/0606/1553/products/Me3_large.png?v=141785329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755" y="4426129"/>
            <a:ext cx="1534093" cy="166716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059832" y="5103592"/>
            <a:ext cx="294984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  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Да бъдеш себе си!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Добра връзка</a:t>
            </a:r>
            <a:endParaRPr lang="en-GB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8873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02AC735-E714-4EC2-8FC6-04633B6C5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Игра на карти </a:t>
            </a:r>
            <a:r>
              <a:rPr lang="bg-BG" i="1" dirty="0" smtClean="0">
                <a:solidFill>
                  <a:srgbClr val="FF0000"/>
                </a:solidFill>
              </a:rPr>
              <a:t>Връзки</a:t>
            </a:r>
            <a:endParaRPr lang="en-GB" i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990E00B-DE5B-4797-A134-597E583937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591555"/>
            <a:ext cx="8378620" cy="4573749"/>
          </a:xfrm>
        </p:spPr>
        <p:txBody>
          <a:bodyPr/>
          <a:lstStyle/>
          <a:p>
            <a:r>
              <a:rPr lang="bg-BG" sz="3600" dirty="0" smtClean="0"/>
              <a:t>Добра</a:t>
            </a:r>
            <a:endParaRPr lang="en-GB" sz="3600" dirty="0"/>
          </a:p>
          <a:p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r>
              <a:rPr lang="bg-BG" sz="3600" dirty="0" smtClean="0"/>
              <a:t>Лоша</a:t>
            </a:r>
            <a:endParaRPr lang="en-GB" sz="3600" dirty="0"/>
          </a:p>
          <a:p>
            <a:endParaRPr lang="en-GB" sz="3600" dirty="0"/>
          </a:p>
          <a:p>
            <a:endParaRPr lang="en-GB" sz="3600" dirty="0"/>
          </a:p>
          <a:p>
            <a:r>
              <a:rPr lang="bg-BG" sz="3600" dirty="0" smtClean="0"/>
              <a:t>Не мога да преценя</a:t>
            </a:r>
            <a:endParaRPr lang="en-GB" dirty="0"/>
          </a:p>
        </p:txBody>
      </p:sp>
      <p:pic>
        <p:nvPicPr>
          <p:cNvPr id="2054" name="Picture 6" descr="Image result for image tick">
            <a:extLst>
              <a:ext uri="{FF2B5EF4-FFF2-40B4-BE49-F238E27FC236}">
                <a16:creationId xmlns="" xmlns:a16="http://schemas.microsoft.com/office/drawing/2014/main" id="{78ACABB0-4DD3-4343-86EF-14258E784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91555"/>
            <a:ext cx="1096238" cy="101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elated image">
            <a:extLst>
              <a:ext uri="{FF2B5EF4-FFF2-40B4-BE49-F238E27FC236}">
                <a16:creationId xmlns="" xmlns:a16="http://schemas.microsoft.com/office/drawing/2014/main" id="{72FA06D4-0EE9-43E1-A1BF-C2408B488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098" y="3356992"/>
            <a:ext cx="1070248" cy="1070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image question mark">
            <a:extLst>
              <a:ext uri="{FF2B5EF4-FFF2-40B4-BE49-F238E27FC236}">
                <a16:creationId xmlns="" xmlns:a16="http://schemas.microsoft.com/office/drawing/2014/main" id="{F145C6C0-B4A0-44C4-9702-D7A99E113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444" y="4860903"/>
            <a:ext cx="1700808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779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-36512" y="116632"/>
            <a:ext cx="9145016" cy="1301006"/>
          </a:xfrm>
        </p:spPr>
        <p:txBody>
          <a:bodyPr numCol="1"/>
          <a:lstStyle/>
          <a:p>
            <a:r>
              <a:rPr lang="bg-BG" sz="5400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Да изгледаме това видео…</a:t>
            </a:r>
            <a:endParaRPr lang="en-US" sz="5400" dirty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  <p:pic>
        <p:nvPicPr>
          <p:cNvPr id="25602" name="Picture 2" descr="IMG_20150226_100849254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75350" y="4941888"/>
            <a:ext cx="3168650" cy="178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 descr="IMG_20150226_150154178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52119" y="1191534"/>
            <a:ext cx="3336305" cy="1877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 descr="IMG_20150226_153220848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67175" y="1989138"/>
            <a:ext cx="2074863" cy="368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IMG_20150226_155247741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51500" y="3141663"/>
            <a:ext cx="32004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1557338"/>
            <a:ext cx="3744415" cy="4716462"/>
          </a:xfrm>
        </p:spPr>
        <p:txBody>
          <a:bodyPr numCol="1"/>
          <a:lstStyle/>
          <a:p>
            <a:r>
              <a:rPr lang="bg-BG" sz="3200" dirty="0" smtClean="0">
                <a:latin typeface="Arial" charset="0"/>
                <a:ea typeface="ＭＳ Ｐゴシック" charset="0"/>
              </a:rPr>
              <a:t>Какво е сексуална експлоатация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?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r>
              <a:rPr lang="bg-BG" sz="3200" dirty="0" smtClean="0">
                <a:latin typeface="Arial" charset="0"/>
                <a:ea typeface="ＭＳ Ｐゴシック" charset="0"/>
              </a:rPr>
              <a:t>Обърнете внимание кога се случва в този филм.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r>
              <a:rPr lang="bg-BG" sz="3200" dirty="0" smtClean="0">
                <a:latin typeface="Arial" charset="0"/>
                <a:ea typeface="ＭＳ Ｐゴシック" charset="0"/>
              </a:rPr>
              <a:t>Този филм е направен от екипа на 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Hope</a:t>
            </a:r>
            <a:r>
              <a:rPr lang="bg-BG" sz="3200" dirty="0" smtClean="0">
                <a:latin typeface="Arial" charset="0"/>
                <a:ea typeface="ＭＳ Ｐゴシック" charset="0"/>
              </a:rPr>
              <a:t>.</a:t>
            </a:r>
            <a:endParaRPr lang="en-US" sz="320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7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0" y="-27384"/>
            <a:ext cx="9468544" cy="1143000"/>
          </a:xfrm>
        </p:spPr>
        <p:txBody>
          <a:bodyPr numCol="1"/>
          <a:lstStyle/>
          <a:p>
            <a:r>
              <a:rPr lang="bg-BG" sz="5200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Сексуална експлоатация е</a:t>
            </a:r>
            <a:r>
              <a:rPr lang="bg-BG" sz="5200" dirty="0">
                <a:solidFill>
                  <a:srgbClr val="FF0000"/>
                </a:solidFill>
                <a:latin typeface="Arial" charset="0"/>
                <a:ea typeface="ＭＳ Ｐゴシック" charset="0"/>
              </a:rPr>
              <a:t>:</a:t>
            </a:r>
            <a:r>
              <a:rPr lang="en-US" sz="5200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 </a:t>
            </a:r>
            <a:endParaRPr lang="en-US" sz="5200" dirty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  <p:pic>
        <p:nvPicPr>
          <p:cNvPr id="9" name="Content Placeholder 2" descr="images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49" r="26349"/>
          <a:stretch>
            <a:fillRect/>
          </a:stretch>
        </p:blipFill>
        <p:spPr>
          <a:xfrm>
            <a:off x="4953000" y="1398191"/>
            <a:ext cx="3962400" cy="4691062"/>
          </a:xfrm>
        </p:spPr>
      </p:pic>
      <p:sp>
        <p:nvSpPr>
          <p:cNvPr id="10" name="Content Placeholder 1"/>
          <p:cNvSpPr>
            <a:spLocks noGrp="1"/>
          </p:cNvSpPr>
          <p:nvPr>
            <p:ph sz="half" idx="1"/>
          </p:nvPr>
        </p:nvSpPr>
        <p:spPr>
          <a:xfrm>
            <a:off x="467544" y="966738"/>
            <a:ext cx="4464496" cy="4525963"/>
          </a:xfrm>
        </p:spPr>
        <p:txBody>
          <a:bodyPr/>
          <a:lstStyle/>
          <a:p>
            <a:r>
              <a:rPr lang="bg-BG" dirty="0" smtClean="0"/>
              <a:t>Да ви подмамят да правите секс.</a:t>
            </a:r>
            <a:endParaRPr lang="en-US" dirty="0" smtClean="0"/>
          </a:p>
          <a:p>
            <a:r>
              <a:rPr lang="bg-BG" dirty="0" smtClean="0"/>
              <a:t>Някой може да се преструва, че ви обича.</a:t>
            </a:r>
            <a:endParaRPr lang="en-US" dirty="0" smtClean="0"/>
          </a:p>
          <a:p>
            <a:r>
              <a:rPr lang="bg-BG" dirty="0" smtClean="0"/>
              <a:t>Някой може да ви дава подаръци, алкохол</a:t>
            </a:r>
            <a:r>
              <a:rPr lang="en-US" dirty="0" smtClean="0"/>
              <a:t>, </a:t>
            </a:r>
            <a:r>
              <a:rPr lang="bg-BG" dirty="0" smtClean="0"/>
              <a:t>наркотици, </a:t>
            </a:r>
            <a:r>
              <a:rPr lang="en-US" dirty="0" smtClean="0"/>
              <a:t> </a:t>
            </a:r>
            <a:r>
              <a:rPr lang="bg-BG" dirty="0" smtClean="0"/>
              <a:t>подслон или НЕЖНОСТ…</a:t>
            </a:r>
            <a:endParaRPr lang="en-US" dirty="0" smtClean="0"/>
          </a:p>
          <a:p>
            <a:r>
              <a:rPr lang="bg-BG" dirty="0" smtClean="0"/>
              <a:t>И в замяна да иска секс.</a:t>
            </a:r>
            <a:endParaRPr lang="en-US" dirty="0" smtClean="0"/>
          </a:p>
          <a:p>
            <a:r>
              <a:rPr lang="bg-BG" dirty="0" smtClean="0"/>
              <a:t>Може да се случи и онлайн.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54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A044538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1520" y="1196753"/>
            <a:ext cx="2505908" cy="2808312"/>
          </a:xfrm>
          <a:prstGeom prst="rect">
            <a:avLst/>
          </a:prstGeom>
        </p:spPr>
      </p:pic>
      <p:pic>
        <p:nvPicPr>
          <p:cNvPr id="2" name="Picture 1" descr="57437183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140968"/>
            <a:ext cx="2255520" cy="3401568"/>
          </a:xfrm>
          <a:prstGeom prst="rect">
            <a:avLst/>
          </a:prstGeom>
        </p:spPr>
      </p:pic>
      <p:sp>
        <p:nvSpPr>
          <p:cNvPr id="8" name="Rectangle 6"/>
          <p:cNvSpPr>
            <a:spLocks noGrp="1" noChangeArrowheads="1"/>
          </p:cNvSpPr>
          <p:nvPr>
            <p:ph type="title"/>
          </p:nvPr>
        </p:nvSpPr>
        <p:spPr>
          <a:xfrm>
            <a:off x="838200" y="332656"/>
            <a:ext cx="8107363" cy="810344"/>
          </a:xfrm>
        </p:spPr>
        <p:txBody>
          <a:bodyPr numCol="1"/>
          <a:lstStyle/>
          <a:p>
            <a:pPr eaLnBrk="1" hangingPunct="1"/>
            <a:r>
              <a:rPr lang="bg-BG" sz="5400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Склоняването е:</a:t>
            </a:r>
            <a:r>
              <a:rPr lang="en-US" sz="5400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 </a:t>
            </a:r>
            <a:endParaRPr lang="en-US" sz="5400" dirty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4067944" y="1484784"/>
            <a:ext cx="4969321" cy="4286101"/>
          </a:xfrm>
        </p:spPr>
        <p:txBody>
          <a:bodyPr numCol="1"/>
          <a:lstStyle/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Някой гради връзка с вас..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</a:p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Целта на връзката е да ви експлоатира в бъдеще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</a:p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Може да е някой, когото познавате добре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</a:p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Може да е непознат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</a:p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Може да започне онлайн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</a:p>
          <a:p>
            <a:pPr>
              <a:defRPr/>
            </a:pPr>
            <a:r>
              <a:rPr lang="bg-BG" dirty="0" smtClean="0">
                <a:latin typeface="Arial" charset="0"/>
                <a:ea typeface="ＭＳ Ｐゴシック" charset="0"/>
              </a:rPr>
              <a:t>Може да не знаете, че се случва</a:t>
            </a:r>
            <a:r>
              <a:rPr lang="en-US" dirty="0" smtClean="0">
                <a:latin typeface="Arial" charset="0"/>
                <a:ea typeface="ＭＳ Ｐゴシック" charset="0"/>
              </a:rPr>
              <a:t>.</a:t>
            </a:r>
            <a:endParaRPr lang="en-US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92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6F2FB61-03E1-47C1-9BD7-4F02CDD1D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Добра връзка</a:t>
            </a:r>
            <a:r>
              <a:rPr lang="en-GB" sz="6000" dirty="0" smtClean="0">
                <a:solidFill>
                  <a:srgbClr val="FF0000"/>
                </a:solidFill>
              </a:rPr>
              <a:t>…?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F75F38F-1175-4BEE-8986-132676E48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600201"/>
            <a:ext cx="8229600" cy="45719"/>
          </a:xfrm>
        </p:spPr>
        <p:txBody>
          <a:bodyPr/>
          <a:lstStyle/>
          <a:p>
            <a:endParaRPr lang="en-GB" dirty="0"/>
          </a:p>
          <a:p>
            <a:r>
              <a:rPr lang="bg-BG" dirty="0" smtClean="0"/>
              <a:t>Ще направим малка викторина за връзките</a:t>
            </a:r>
            <a:r>
              <a:rPr lang="en-GB" dirty="0" smtClean="0"/>
              <a:t>– </a:t>
            </a:r>
            <a:r>
              <a:rPr lang="bg-BG" dirty="0" smtClean="0"/>
              <a:t>изберете отговори </a:t>
            </a:r>
            <a:r>
              <a:rPr lang="en-GB" dirty="0" smtClean="0"/>
              <a:t>A</a:t>
            </a:r>
            <a:r>
              <a:rPr lang="en-GB" dirty="0"/>
              <a:t>, B </a:t>
            </a:r>
            <a:r>
              <a:rPr lang="bg-BG" dirty="0" smtClean="0"/>
              <a:t>или </a:t>
            </a:r>
            <a:r>
              <a:rPr lang="en-GB" dirty="0" smtClean="0"/>
              <a:t>C</a:t>
            </a:r>
            <a:endParaRPr lang="en-GB" dirty="0"/>
          </a:p>
          <a:p>
            <a:r>
              <a:rPr lang="bg-BG" dirty="0" smtClean="0"/>
              <a:t>Да гледаме нашия филм </a:t>
            </a:r>
            <a:r>
              <a:rPr lang="en-GB" dirty="0" smtClean="0"/>
              <a:t>– </a:t>
            </a:r>
            <a:r>
              <a:rPr lang="en-GB" dirty="0"/>
              <a:t>Disrespect Nobody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077072"/>
            <a:ext cx="4288726" cy="236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92614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C42A08-0E2E-48E7-9C87-1EF6B1DFA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Да се пазим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4263F6B-EBA1-4D01-A87E-6B736FA9E5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Преди да започнем това обучение, </a:t>
            </a:r>
            <a:br>
              <a:rPr lang="bg-BG" dirty="0" smtClean="0"/>
            </a:br>
            <a:r>
              <a:rPr lang="bg-BG" dirty="0" smtClean="0"/>
              <a:t>ние преминахме курс за това </a:t>
            </a:r>
            <a:br>
              <a:rPr lang="bg-BG" dirty="0" smtClean="0"/>
            </a:br>
            <a:r>
              <a:rPr lang="bg-BG" dirty="0" smtClean="0"/>
              <a:t>как да се пазим – как да оставаме в безопасност. </a:t>
            </a:r>
            <a:endParaRPr lang="en-GB" dirty="0"/>
          </a:p>
          <a:p>
            <a:r>
              <a:rPr lang="bg-BG" dirty="0" smtClean="0"/>
              <a:t>Научихме и как да представяме своето послание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Научихме за </a:t>
            </a:r>
            <a:r>
              <a:rPr lang="bg-BG" b="1" i="1" dirty="0" smtClean="0"/>
              <a:t>Кръга на сигурност</a:t>
            </a:r>
            <a:r>
              <a:rPr lang="bg-BG" dirty="0" smtClean="0"/>
              <a:t>, който помага на хората с неща, които да ги пазят от сексуална експлоатация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64200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pPr algn="ctr"/>
            <a:r>
              <a:rPr lang="bg-BG" sz="6000" dirty="0">
                <a:solidFill>
                  <a:srgbClr val="FF0000"/>
                </a:solidFill>
                <a:latin typeface="Arial" charset="0"/>
                <a:ea typeface="ＭＳ Ｐゴシック" charset="0"/>
              </a:rPr>
              <a:t>Кръг на Сигурност</a:t>
            </a:r>
            <a:endParaRPr lang="en-US" sz="6000" dirty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  <p:pic>
        <p:nvPicPr>
          <p:cNvPr id="38914" name="Picture 4" descr="Ring of Safety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4213" y="1700213"/>
            <a:ext cx="7488237" cy="515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60301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ClipArt Placeholder 6"/>
          <p:cNvPicPr>
            <a:picLocks noGrp="1" noChangeAspect="1"/>
          </p:cNvPicPr>
          <p:nvPr>
            <p:ph type="clipArt"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55" b="1155"/>
          <a:stretch>
            <a:fillRect/>
          </a:stretch>
        </p:blipFill>
        <p:spPr>
          <a:xfrm>
            <a:off x="467544" y="1628800"/>
            <a:ext cx="2797175" cy="4251325"/>
          </a:xfr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8107363" cy="1066800"/>
          </a:xfrm>
        </p:spPr>
        <p:txBody>
          <a:bodyPr numCol="1"/>
          <a:lstStyle/>
          <a:p>
            <a:pPr algn="ctr"/>
            <a:r>
              <a:rPr lang="bg-BG" sz="6600" dirty="0">
                <a:solidFill>
                  <a:srgbClr val="FF0000"/>
                </a:solidFill>
                <a:latin typeface="Arial" charset="0"/>
                <a:ea typeface="ＭＳ Ｐゴシック" charset="0"/>
              </a:rPr>
              <a:t>Кръг на Сигурност</a:t>
            </a:r>
            <a:endParaRPr lang="en-US" sz="6600" dirty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3995936" y="1412776"/>
            <a:ext cx="4919464" cy="4972149"/>
          </a:xfrm>
        </p:spPr>
        <p:txBody>
          <a:bodyPr numCol="1"/>
          <a:lstStyle/>
          <a:p>
            <a:pPr marL="0" indent="0">
              <a:buFont typeface="Wingdings" charset="0"/>
              <a:buNone/>
              <a:defRPr/>
            </a:pPr>
            <a:r>
              <a:rPr lang="bg-BG" sz="3600" b="1" dirty="0" smtClean="0"/>
              <a:t>Тези неща помагат да останете в безопасност. Можете ли да кажете</a:t>
            </a:r>
            <a:r>
              <a:rPr lang="en-US" sz="3600" b="1" dirty="0" smtClean="0"/>
              <a:t>:</a:t>
            </a:r>
          </a:p>
          <a:p>
            <a:pPr marL="0" indent="0">
              <a:buFont typeface="Wingdings" charset="0"/>
              <a:buNone/>
              <a:defRPr/>
            </a:pPr>
            <a:endParaRPr lang="en-US" sz="1400" b="1" dirty="0" smtClean="0"/>
          </a:p>
          <a:p>
            <a:pPr>
              <a:defRPr/>
            </a:pPr>
            <a:r>
              <a:rPr lang="bg-BG" sz="3200" dirty="0" smtClean="0"/>
              <a:t>Знам правата си!</a:t>
            </a:r>
            <a:endParaRPr lang="en-US" sz="3200" dirty="0" smtClean="0"/>
          </a:p>
          <a:p>
            <a:pPr>
              <a:defRPr/>
            </a:pPr>
            <a:r>
              <a:rPr lang="bg-BG" sz="3200" dirty="0" smtClean="0"/>
              <a:t>Аз съм уверен(а)!</a:t>
            </a:r>
            <a:endParaRPr lang="en-US" sz="3200" dirty="0" smtClean="0"/>
          </a:p>
          <a:p>
            <a:pPr>
              <a:defRPr/>
            </a:pPr>
            <a:r>
              <a:rPr lang="bg-BG" sz="3200" dirty="0" smtClean="0"/>
              <a:t>Получих добро здравно образование.</a:t>
            </a:r>
            <a:endParaRPr lang="en-US" sz="3200" dirty="0" smtClean="0"/>
          </a:p>
          <a:p>
            <a:pPr marL="0" indent="0">
              <a:buFont typeface="Wingdings" charset="0"/>
              <a:buNone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6812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155D1D62-5DE3-4E15-84A5-4B84ADCE39A1}"/>
              </a:ext>
            </a:extLst>
          </p:cNvPr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 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4BA37BD4-4B7D-4278-8838-5EAFF0DCC1F9}"/>
              </a:ext>
            </a:extLst>
          </p:cNvPr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 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F2091EED-45F6-4528-BC27-D15C604CDBD7}"/>
              </a:ext>
            </a:extLst>
          </p:cNvPr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 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422E8417-8299-4F87-B955-5740922D23EA}"/>
              </a:ext>
            </a:extLst>
          </p:cNvPr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 </a:t>
            </a:r>
            <a:endParaRPr lang="en-GB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38200" y="76200"/>
            <a:ext cx="8107363" cy="1066800"/>
          </a:xfrm>
        </p:spPr>
        <p:txBody>
          <a:bodyPr numCol="1"/>
          <a:lstStyle/>
          <a:p>
            <a:pPr algn="ctr"/>
            <a:r>
              <a:rPr lang="bg-BG" sz="6600" dirty="0">
                <a:solidFill>
                  <a:srgbClr val="FF0000"/>
                </a:solidFill>
                <a:latin typeface="Arial" charset="0"/>
                <a:ea typeface="ＭＳ Ｐゴシック" charset="0"/>
              </a:rPr>
              <a:t>Кръг на Сигурност</a:t>
            </a:r>
            <a:endParaRPr lang="en-US" sz="6600" b="1" dirty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3923928" y="1533996"/>
            <a:ext cx="4847456" cy="4559300"/>
          </a:xfrm>
        </p:spPr>
        <p:txBody>
          <a:bodyPr numCol="1"/>
          <a:lstStyle/>
          <a:p>
            <a:r>
              <a:rPr lang="bg-BG" sz="3200" dirty="0" smtClean="0">
                <a:latin typeface="Arial" charset="0"/>
                <a:ea typeface="ＭＳ Ｐゴシック" charset="0"/>
              </a:rPr>
              <a:t>Мога да имам гадже, ако искам</a:t>
            </a:r>
            <a:r>
              <a:rPr lang="bg-BG" sz="3200" dirty="0">
                <a:latin typeface="Arial" charset="0"/>
                <a:ea typeface="ＭＳ Ｐゴシック" charset="0"/>
              </a:rPr>
              <a:t>.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r>
              <a:rPr lang="bg-BG" sz="3200" dirty="0" smtClean="0">
                <a:latin typeface="Arial" charset="0"/>
                <a:ea typeface="ＭＳ Ｐゴシック" charset="0"/>
              </a:rPr>
              <a:t>Знам какво значи 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‘</a:t>
            </a:r>
            <a:r>
              <a:rPr lang="bg-BG" sz="3200" dirty="0" smtClean="0">
                <a:latin typeface="Arial" charset="0"/>
                <a:ea typeface="ＭＳ Ｐゴシック" charset="0"/>
              </a:rPr>
              <a:t>лично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’</a:t>
            </a:r>
            <a:r>
              <a:rPr lang="bg-BG" sz="3200" dirty="0" smtClean="0">
                <a:latin typeface="Arial" charset="0"/>
                <a:ea typeface="ＭＳ Ｐゴシック" charset="0"/>
              </a:rPr>
              <a:t>…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r>
              <a:rPr lang="bg-BG" sz="3200" dirty="0" smtClean="0">
                <a:latin typeface="Arial" charset="0"/>
                <a:ea typeface="ＭＳ Ｐゴシック" charset="0"/>
              </a:rPr>
              <a:t>Мога да казвам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 </a:t>
            </a:r>
            <a:r>
              <a:rPr lang="en-US" sz="3200" b="1" u="sng" dirty="0" smtClean="0">
                <a:latin typeface="Arial" charset="0"/>
                <a:ea typeface="ＭＳ Ｐゴシック" charset="0"/>
              </a:rPr>
              <a:t>‘</a:t>
            </a:r>
            <a:r>
              <a:rPr lang="bg-BG" sz="3200" b="1" u="sng" dirty="0" smtClean="0">
                <a:latin typeface="Arial" charset="0"/>
                <a:ea typeface="ＭＳ Ｐゴシック" charset="0"/>
              </a:rPr>
              <a:t>Не</a:t>
            </a:r>
            <a:r>
              <a:rPr lang="en-US" sz="3200" b="1" u="sng" dirty="0" smtClean="0">
                <a:latin typeface="Arial" charset="0"/>
                <a:ea typeface="ＭＳ Ｐゴシック" charset="0"/>
              </a:rPr>
              <a:t>’</a:t>
            </a:r>
            <a:r>
              <a:rPr lang="bg-BG" sz="3200" b="1" dirty="0" smtClean="0">
                <a:latin typeface="Arial" charset="0"/>
                <a:ea typeface="ＭＳ Ｐゴシック" charset="0"/>
              </a:rPr>
              <a:t>!</a:t>
            </a:r>
            <a:endParaRPr lang="en-US" sz="3200" b="1" dirty="0">
              <a:latin typeface="Arial" charset="0"/>
              <a:ea typeface="ＭＳ Ｐゴシック" charset="0"/>
            </a:endParaRPr>
          </a:p>
          <a:p>
            <a:r>
              <a:rPr lang="bg-BG" sz="3200" dirty="0" smtClean="0">
                <a:latin typeface="Arial" charset="0"/>
                <a:ea typeface="ＭＳ Ｐゴシック" charset="0"/>
              </a:rPr>
              <a:t>Има някой, който ме изслушва.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endParaRPr lang="en-US" dirty="0">
              <a:latin typeface="Arial" charset="0"/>
              <a:ea typeface="ＭＳ Ｐゴシック" charset="0"/>
            </a:endParaRPr>
          </a:p>
        </p:txBody>
      </p:sp>
      <p:pic>
        <p:nvPicPr>
          <p:cNvPr id="14" name="ClipArt Placeholder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55" b="1155"/>
          <a:stretch>
            <a:fillRect/>
          </a:stretch>
        </p:blipFill>
        <p:spPr>
          <a:xfrm>
            <a:off x="467544" y="1628800"/>
            <a:ext cx="2797175" cy="425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07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72CA7AB-B5AE-4C12-90C3-6A6BB93F1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Какви са правата ви</a:t>
            </a:r>
            <a:r>
              <a:rPr lang="en-GB" sz="6000" dirty="0" smtClean="0">
                <a:solidFill>
                  <a:srgbClr val="FF0000"/>
                </a:solidFill>
              </a:rPr>
              <a:t>?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530435D-D88B-423D-93A7-64D0EF8159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653" y="1654721"/>
            <a:ext cx="8229600" cy="4525963"/>
          </a:xfrm>
        </p:spPr>
        <p:txBody>
          <a:bodyPr/>
          <a:lstStyle/>
          <a:p>
            <a:r>
              <a:rPr lang="bg-BG" dirty="0" smtClean="0"/>
              <a:t>Правата помагат на всички да живеят заедно в сигурност.</a:t>
            </a:r>
            <a:endParaRPr lang="en-GB" dirty="0"/>
          </a:p>
          <a:p>
            <a:r>
              <a:rPr lang="bg-BG" dirty="0" smtClean="0"/>
              <a:t>Ето някои права</a:t>
            </a:r>
            <a:r>
              <a:rPr lang="en-GB" dirty="0" smtClean="0"/>
              <a:t>:</a:t>
            </a:r>
            <a:endParaRPr lang="en-GB" dirty="0"/>
          </a:p>
          <a:p>
            <a:r>
              <a:rPr lang="bg-BG" dirty="0" smtClean="0"/>
              <a:t>Може да гласувате на </a:t>
            </a:r>
            <a:r>
              <a:rPr lang="en-GB" dirty="0" smtClean="0"/>
              <a:t>18</a:t>
            </a:r>
            <a:endParaRPr lang="en-GB" dirty="0"/>
          </a:p>
          <a:p>
            <a:r>
              <a:rPr lang="bg-BG" dirty="0" smtClean="0"/>
              <a:t>Може да правите секс на </a:t>
            </a:r>
            <a:r>
              <a:rPr lang="en-GB" dirty="0" smtClean="0"/>
              <a:t>16</a:t>
            </a:r>
            <a:endParaRPr lang="en-GB" dirty="0"/>
          </a:p>
          <a:p>
            <a:r>
              <a:rPr lang="bg-BG" dirty="0" smtClean="0"/>
              <a:t>Може да шофирате на </a:t>
            </a:r>
            <a:r>
              <a:rPr lang="en-GB" dirty="0" smtClean="0"/>
              <a:t>1</a:t>
            </a:r>
            <a:r>
              <a:rPr lang="bg-BG" dirty="0" smtClean="0"/>
              <a:t>8</a:t>
            </a:r>
            <a:endParaRPr lang="en-GB" dirty="0"/>
          </a:p>
          <a:p>
            <a:endParaRPr lang="en-GB" dirty="0"/>
          </a:p>
          <a:p>
            <a:r>
              <a:rPr lang="bg-BG" dirty="0" smtClean="0"/>
              <a:t>Имаме и ‚</a:t>
            </a:r>
            <a:r>
              <a:rPr lang="bg-BG" dirty="0" err="1" smtClean="0"/>
              <a:t>човешки‘</a:t>
            </a:r>
            <a:r>
              <a:rPr lang="bg-BG" dirty="0" smtClean="0"/>
              <a:t> права – </a:t>
            </a:r>
            <a:br>
              <a:rPr lang="bg-BG" dirty="0" smtClean="0"/>
            </a:br>
            <a:r>
              <a:rPr lang="bg-BG" dirty="0" smtClean="0"/>
              <a:t>правото да имаме семейство, </a:t>
            </a:r>
            <a:br>
              <a:rPr lang="bg-BG" dirty="0" smtClean="0"/>
            </a:br>
            <a:r>
              <a:rPr lang="bg-BG" dirty="0" smtClean="0"/>
              <a:t>правото на религия… </a:t>
            </a:r>
            <a:endParaRPr lang="en-GB" dirty="0"/>
          </a:p>
          <a:p>
            <a:endParaRPr lang="en-GB" dirty="0"/>
          </a:p>
        </p:txBody>
      </p:sp>
      <p:pic>
        <p:nvPicPr>
          <p:cNvPr id="2050" name="Picture 2" descr="Image result for image rights">
            <a:extLst>
              <a:ext uri="{FF2B5EF4-FFF2-40B4-BE49-F238E27FC236}">
                <a16:creationId xmlns="" xmlns:a16="http://schemas.microsoft.com/office/drawing/2014/main" id="{8D50111F-44BD-478B-87D4-1A2E22F41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717" y="3140968"/>
            <a:ext cx="2036675" cy="2550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33945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F73A775-3AE4-4898-B78C-09FB33F4F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bg-BG" sz="6000" dirty="0" smtClean="0">
                <a:solidFill>
                  <a:srgbClr val="FF0000"/>
                </a:solidFill>
              </a:rPr>
              <a:t>Твоите права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292A378B-E68E-44B2-8919-AB6BEA3ED4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9958" y="1340768"/>
            <a:ext cx="4815856" cy="4785395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bg-BG" sz="3200" dirty="0" smtClean="0"/>
              <a:t>Попитай учители и </a:t>
            </a:r>
            <a:r>
              <a:rPr lang="bg-BG" sz="3200" dirty="0" err="1" smtClean="0"/>
              <a:t>помощници</a:t>
            </a:r>
            <a:r>
              <a:rPr lang="bg-BG" sz="3200" dirty="0" smtClean="0"/>
              <a:t> за правата си</a:t>
            </a:r>
            <a:r>
              <a:rPr lang="bg-BG" sz="3200" dirty="0"/>
              <a:t>!</a:t>
            </a:r>
            <a:endParaRPr lang="en-US" sz="3200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Ти имаш правото да правиш избор в живота си</a:t>
            </a:r>
            <a:r>
              <a:rPr lang="en-US" sz="3200" dirty="0" smtClean="0"/>
              <a:t>.</a:t>
            </a:r>
            <a:endParaRPr lang="en-US" sz="3200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Това означава, че трябва да си отговорен за последиците от избора си. </a:t>
            </a:r>
            <a:endParaRPr lang="en-US" sz="3200" dirty="0"/>
          </a:p>
        </p:txBody>
      </p:sp>
      <p:pic>
        <p:nvPicPr>
          <p:cNvPr id="34819" name="Content Placeholder 3">
            <a:extLst>
              <a:ext uri="{FF2B5EF4-FFF2-40B4-BE49-F238E27FC236}">
                <a16:creationId xmlns="" xmlns:a16="http://schemas.microsoft.com/office/drawing/2014/main" id="{D8EDA85C-407E-4462-9D0C-FC0EB38ECA8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49" b="10049"/>
          <a:stretch>
            <a:fillRect/>
          </a:stretch>
        </p:blipFill>
        <p:spPr>
          <a:xfrm>
            <a:off x="5255814" y="1600201"/>
            <a:ext cx="3430986" cy="3845024"/>
          </a:xfrm>
        </p:spPr>
      </p:pic>
    </p:spTree>
    <p:extLst>
      <p:ext uri="{BB962C8B-B14F-4D97-AF65-F5344CB8AC3E}">
        <p14:creationId xmlns:p14="http://schemas.microsoft.com/office/powerpoint/2010/main" val="227719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F408DA7-794F-4268-866D-1E07FB2B0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/>
          <a:lstStyle/>
          <a:p>
            <a:r>
              <a:rPr lang="bg-BG" sz="4800" dirty="0" smtClean="0">
                <a:solidFill>
                  <a:srgbClr val="FF0000"/>
                </a:solidFill>
              </a:rPr>
              <a:t>Да можем да казваме „НЕ“</a:t>
            </a:r>
            <a:r>
              <a:rPr lang="en-GB" sz="4800" dirty="0" smtClean="0">
                <a:solidFill>
                  <a:srgbClr val="FF0000"/>
                </a:solidFill>
              </a:rPr>
              <a:t>!!!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12DF4D5-8E2F-4A98-B700-4F11E2363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388" y="1524595"/>
            <a:ext cx="8229600" cy="4525963"/>
          </a:xfrm>
        </p:spPr>
        <p:txBody>
          <a:bodyPr/>
          <a:lstStyle/>
          <a:p>
            <a:r>
              <a:rPr lang="bg-BG" dirty="0"/>
              <a:t>Понякога е трудно </a:t>
            </a:r>
            <a:r>
              <a:rPr lang="bg-BG" dirty="0" smtClean="0"/>
              <a:t>да </a:t>
            </a:r>
            <a:r>
              <a:rPr lang="bg-BG" dirty="0"/>
              <a:t>кажеш </a:t>
            </a:r>
            <a:r>
              <a:rPr lang="en-GB" dirty="0"/>
              <a:t>‘</a:t>
            </a:r>
            <a:r>
              <a:rPr lang="bg-BG" dirty="0"/>
              <a:t>НЕ</a:t>
            </a:r>
            <a:r>
              <a:rPr lang="en-GB" dirty="0" smtClean="0"/>
              <a:t>’</a:t>
            </a:r>
            <a:r>
              <a:rPr lang="bg-BG" dirty="0" smtClean="0"/>
              <a:t>. </a:t>
            </a:r>
          </a:p>
          <a:p>
            <a:r>
              <a:rPr lang="bg-BG" dirty="0" smtClean="0"/>
              <a:t>Но понякога трябва да кажем </a:t>
            </a:r>
            <a:r>
              <a:rPr lang="en-GB" dirty="0"/>
              <a:t>‘</a:t>
            </a:r>
            <a:r>
              <a:rPr lang="bg-BG" dirty="0"/>
              <a:t>НЕ</a:t>
            </a:r>
            <a:r>
              <a:rPr lang="en-GB" dirty="0"/>
              <a:t>’</a:t>
            </a:r>
            <a:r>
              <a:rPr lang="bg-BG" dirty="0"/>
              <a:t>.</a:t>
            </a:r>
            <a:endParaRPr lang="en-GB" dirty="0"/>
          </a:p>
          <a:p>
            <a:r>
              <a:rPr lang="bg-BG" dirty="0" smtClean="0"/>
              <a:t>Кажете ни някои причини да</a:t>
            </a:r>
            <a:r>
              <a:rPr lang="bg-BG" dirty="0"/>
              <a:t/>
            </a:r>
            <a:br>
              <a:rPr lang="bg-BG" dirty="0"/>
            </a:br>
            <a:r>
              <a:rPr lang="bg-BG" dirty="0" smtClean="0"/>
              <a:t>кажете</a:t>
            </a:r>
            <a:r>
              <a:rPr lang="en-GB" dirty="0" smtClean="0"/>
              <a:t> </a:t>
            </a:r>
            <a:r>
              <a:rPr lang="en-GB" dirty="0"/>
              <a:t>‘</a:t>
            </a:r>
            <a:r>
              <a:rPr lang="bg-BG" dirty="0"/>
              <a:t>НЕ</a:t>
            </a:r>
            <a:r>
              <a:rPr lang="en-GB" dirty="0" smtClean="0"/>
              <a:t>’</a:t>
            </a:r>
            <a:r>
              <a:rPr lang="bg-BG" dirty="0" smtClean="0"/>
              <a:t>:</a:t>
            </a:r>
          </a:p>
          <a:p>
            <a:r>
              <a:rPr lang="bg-BG" dirty="0" smtClean="0"/>
              <a:t>Алкохол… </a:t>
            </a:r>
          </a:p>
          <a:p>
            <a:r>
              <a:rPr lang="bg-BG" dirty="0" smtClean="0"/>
              <a:t>Цигари…</a:t>
            </a:r>
          </a:p>
          <a:p>
            <a:r>
              <a:rPr lang="bg-BG" dirty="0" smtClean="0"/>
              <a:t>Ето, може да кажете</a:t>
            </a:r>
            <a:r>
              <a:rPr lang="en-GB" dirty="0"/>
              <a:t> ‘</a:t>
            </a:r>
            <a:r>
              <a:rPr lang="bg-BG" dirty="0"/>
              <a:t>НЕ</a:t>
            </a:r>
            <a:r>
              <a:rPr lang="en-GB" dirty="0" smtClean="0"/>
              <a:t>’</a:t>
            </a:r>
            <a:r>
              <a:rPr lang="bg-BG" dirty="0"/>
              <a:t>!</a:t>
            </a:r>
            <a:endParaRPr lang="en-GB" dirty="0"/>
          </a:p>
          <a:p>
            <a:r>
              <a:rPr lang="bg-BG" dirty="0"/>
              <a:t>Понякога да кажеш </a:t>
            </a:r>
            <a:r>
              <a:rPr lang="en-GB" dirty="0"/>
              <a:t>‘</a:t>
            </a:r>
            <a:r>
              <a:rPr lang="bg-BG" dirty="0"/>
              <a:t>НЕ</a:t>
            </a:r>
            <a:r>
              <a:rPr lang="en-GB" dirty="0"/>
              <a:t>’</a:t>
            </a:r>
            <a:r>
              <a:rPr lang="bg-BG" dirty="0"/>
              <a:t> изисква </a:t>
            </a:r>
            <a:r>
              <a:rPr lang="bg-BG" dirty="0" smtClean="0"/>
              <a:t>кураж</a:t>
            </a:r>
            <a:r>
              <a:rPr lang="en-GB" dirty="0" smtClean="0"/>
              <a:t>. </a:t>
            </a:r>
            <a:endParaRPr lang="en-GB" dirty="0"/>
          </a:p>
          <a:p>
            <a:r>
              <a:rPr lang="bg-BG" dirty="0" smtClean="0"/>
              <a:t>Чуйте </a:t>
            </a:r>
            <a:r>
              <a:rPr lang="bg-BG" dirty="0" err="1" smtClean="0"/>
              <a:t>Скарлет</a:t>
            </a:r>
            <a:r>
              <a:rPr lang="bg-BG" dirty="0" smtClean="0"/>
              <a:t> и нейното </a:t>
            </a:r>
            <a:r>
              <a:rPr lang="en-GB" dirty="0" smtClean="0"/>
              <a:t>‘</a:t>
            </a:r>
            <a:r>
              <a:rPr lang="bg-BG" dirty="0"/>
              <a:t>НЕ</a:t>
            </a:r>
            <a:r>
              <a:rPr lang="en-GB" dirty="0" smtClean="0"/>
              <a:t>’</a:t>
            </a:r>
            <a:r>
              <a:rPr lang="bg-BG" dirty="0" smtClean="0"/>
              <a:t>.</a:t>
            </a:r>
            <a:endParaRPr lang="en-GB" dirty="0"/>
          </a:p>
        </p:txBody>
      </p:sp>
      <p:pic>
        <p:nvPicPr>
          <p:cNvPr id="4100" name="Picture 4" descr="Image result for image saying no">
            <a:extLst>
              <a:ext uri="{FF2B5EF4-FFF2-40B4-BE49-F238E27FC236}">
                <a16:creationId xmlns="" xmlns:a16="http://schemas.microsoft.com/office/drawing/2014/main" id="{5EC296D0-31F2-4A0C-8AC9-BE3D10EDA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487" y="2708920"/>
            <a:ext cx="2350117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5925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9CACF1-32A0-4D19-8ACB-041A739B3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bg-BG" dirty="0" smtClean="0"/>
              <a:t>Ако някой ви прати сексуална снимка и вие не я искате</a:t>
            </a:r>
            <a:r>
              <a:rPr lang="en-GB" dirty="0" smtClean="0"/>
              <a:t>, </a:t>
            </a:r>
            <a:r>
              <a:rPr lang="bg-BG" dirty="0" smtClean="0"/>
              <a:t>може да му кажете </a:t>
            </a:r>
            <a:r>
              <a:rPr lang="bg-BG" b="1" dirty="0" smtClean="0"/>
              <a:t>не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/>
              <a:t>Ако някой ви </a:t>
            </a:r>
            <a:r>
              <a:rPr lang="bg-BG" dirty="0" smtClean="0"/>
              <a:t>каже сексуален коментар </a:t>
            </a:r>
            <a:br>
              <a:rPr lang="bg-BG" dirty="0" smtClean="0"/>
            </a:br>
            <a:r>
              <a:rPr lang="bg-BG" dirty="0" smtClean="0"/>
              <a:t>и </a:t>
            </a:r>
            <a:r>
              <a:rPr lang="bg-BG" dirty="0"/>
              <a:t>вие </a:t>
            </a:r>
            <a:r>
              <a:rPr lang="bg-BG" dirty="0" smtClean="0"/>
              <a:t>не искате да слушате</a:t>
            </a:r>
            <a:r>
              <a:rPr lang="en-GB" dirty="0" smtClean="0"/>
              <a:t>, </a:t>
            </a:r>
            <a:r>
              <a:rPr lang="bg-BG" dirty="0"/>
              <a:t>може да </a:t>
            </a:r>
            <a:r>
              <a:rPr lang="bg-BG" dirty="0" smtClean="0"/>
              <a:t>кажете </a:t>
            </a:r>
            <a:r>
              <a:rPr lang="bg-BG" b="1" dirty="0" smtClean="0"/>
              <a:t>не.</a:t>
            </a:r>
          </a:p>
          <a:p>
            <a:r>
              <a:rPr lang="bg-BG" dirty="0"/>
              <a:t>Ако някой ви </a:t>
            </a:r>
            <a:r>
              <a:rPr lang="bg-BG" dirty="0" smtClean="0"/>
              <a:t>докосне, без да сте съгласни, </a:t>
            </a:r>
            <a:br>
              <a:rPr lang="bg-BG" dirty="0" smtClean="0"/>
            </a:br>
            <a:r>
              <a:rPr lang="bg-BG" dirty="0" smtClean="0"/>
              <a:t>може </a:t>
            </a:r>
            <a:r>
              <a:rPr lang="bg-BG" dirty="0"/>
              <a:t>да му кажете </a:t>
            </a:r>
            <a:r>
              <a:rPr lang="bg-BG" b="1" dirty="0"/>
              <a:t>не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pic>
        <p:nvPicPr>
          <p:cNvPr id="4" name="Picture 3" descr="https://cdn.shopify.com/s/files/1/0606/1553/products/No-4_large.png?v=1417851095">
            <a:extLst>
              <a:ext uri="{FF2B5EF4-FFF2-40B4-BE49-F238E27FC236}">
                <a16:creationId xmlns="" xmlns:a16="http://schemas.microsoft.com/office/drawing/2014/main" id="{BA5A5BC3-1D6A-4B26-8207-1CF9415DEF11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077072"/>
            <a:ext cx="2664296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6F408DA7-794F-4268-866D-1E07FB2B0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/>
          <a:lstStyle/>
          <a:p>
            <a:r>
              <a:rPr lang="bg-BG" sz="4800" dirty="0" smtClean="0">
                <a:solidFill>
                  <a:srgbClr val="FF0000"/>
                </a:solidFill>
              </a:rPr>
              <a:t>Да можем да казваме „НЕ“</a:t>
            </a:r>
            <a:r>
              <a:rPr lang="en-GB" sz="4800" dirty="0" smtClean="0">
                <a:solidFill>
                  <a:srgbClr val="FF0000"/>
                </a:solidFill>
              </a:rPr>
              <a:t>!!!</a:t>
            </a:r>
            <a:endParaRPr lang="en-GB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8966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F0FF66B-FE0B-45C0-9772-8E443C488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024" y="44624"/>
            <a:ext cx="9036496" cy="1143000"/>
          </a:xfrm>
        </p:spPr>
        <p:txBody>
          <a:bodyPr/>
          <a:lstStyle/>
          <a:p>
            <a:r>
              <a:rPr lang="bg-BG" sz="5600" dirty="0" smtClean="0">
                <a:solidFill>
                  <a:srgbClr val="FF0000"/>
                </a:solidFill>
              </a:rPr>
              <a:t>Да имаме самоувереност</a:t>
            </a:r>
            <a:endParaRPr lang="en-GB" sz="5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1C2C98F-C6ED-44C4-8782-B6D76E036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484784"/>
            <a:ext cx="8229600" cy="4525963"/>
          </a:xfrm>
        </p:spPr>
        <p:txBody>
          <a:bodyPr/>
          <a:lstStyle/>
          <a:p>
            <a:r>
              <a:rPr lang="bg-BG" dirty="0"/>
              <a:t>Кажете ни </a:t>
            </a:r>
            <a:r>
              <a:rPr lang="bg-BG" dirty="0" smtClean="0"/>
              <a:t>с </a:t>
            </a:r>
            <a:r>
              <a:rPr lang="bg-BG" dirty="0"/>
              <a:t>какво </a:t>
            </a:r>
            <a:r>
              <a:rPr lang="bg-BG" dirty="0" smtClean="0"/>
              <a:t>се гордеете 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или</a:t>
            </a:r>
            <a:endParaRPr lang="en-GB" dirty="0"/>
          </a:p>
          <a:p>
            <a:r>
              <a:rPr lang="bg-BG" dirty="0" smtClean="0"/>
              <a:t>Кажете ни в какво сте добри </a:t>
            </a:r>
            <a:endParaRPr lang="en-GB" dirty="0"/>
          </a:p>
        </p:txBody>
      </p:sp>
      <p:pic>
        <p:nvPicPr>
          <p:cNvPr id="1028" name="Picture 4" descr="Image result for image trophy">
            <a:extLst>
              <a:ext uri="{FF2B5EF4-FFF2-40B4-BE49-F238E27FC236}">
                <a16:creationId xmlns="" xmlns:a16="http://schemas.microsoft.com/office/drawing/2014/main" id="{2808A422-B08C-4A03-A1A1-50920C3B9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924944"/>
            <a:ext cx="246907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3067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CD6E461A-5244-45A1-8D13-C8F46FC16A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7544" y="1268760"/>
            <a:ext cx="4038600" cy="4525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bg-BG" sz="2400" b="1" dirty="0" smtClean="0"/>
              <a:t>Да сме уверени </a:t>
            </a:r>
            <a:endParaRPr lang="en-US" sz="2400" b="1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Например</a:t>
            </a:r>
            <a:r>
              <a:rPr lang="en-US" sz="3200" dirty="0" smtClean="0"/>
              <a:t>:</a:t>
            </a:r>
            <a:endParaRPr lang="en-US" sz="3200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Помислете за това, в което сте добри. </a:t>
            </a:r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Повярвайте в себе си! </a:t>
            </a:r>
            <a:endParaRPr lang="en-US" sz="3200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Вярвайте на мнението си! </a:t>
            </a:r>
            <a:endParaRPr lang="en-US" sz="3200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Защото вие го заслужавате…</a:t>
            </a:r>
            <a:endParaRPr lang="en-US" sz="3200" dirty="0"/>
          </a:p>
        </p:txBody>
      </p:sp>
      <p:pic>
        <p:nvPicPr>
          <p:cNvPr id="36867" name="Content Placeholder 3">
            <a:extLst>
              <a:ext uri="{FF2B5EF4-FFF2-40B4-BE49-F238E27FC236}">
                <a16:creationId xmlns="" xmlns:a16="http://schemas.microsoft.com/office/drawing/2014/main" id="{E91D1C5F-B1AF-4ACE-95A7-9D9091CA0F5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" b="3000"/>
          <a:stretch>
            <a:fillRect/>
          </a:stretch>
        </p:blipFill>
        <p:spPr/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FF0FF66B-FE0B-45C0-9772-8E443C488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024" y="44624"/>
            <a:ext cx="9036496" cy="1143000"/>
          </a:xfrm>
        </p:spPr>
        <p:txBody>
          <a:bodyPr/>
          <a:lstStyle/>
          <a:p>
            <a:r>
              <a:rPr lang="bg-BG" sz="5600" dirty="0" smtClean="0">
                <a:solidFill>
                  <a:srgbClr val="FF0000"/>
                </a:solidFill>
              </a:rPr>
              <a:t>Да имаме самоувереност</a:t>
            </a:r>
            <a:endParaRPr lang="en-GB" sz="5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40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00F016D-5A2A-40B0-AC9E-B1AAC7FC0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88640"/>
            <a:ext cx="8820472" cy="1143000"/>
          </a:xfrm>
        </p:spPr>
        <p:txBody>
          <a:bodyPr/>
          <a:lstStyle/>
          <a:p>
            <a:pPr algn="ctr">
              <a:defRPr/>
            </a:pPr>
            <a:r>
              <a:rPr lang="bg-BG" sz="6000" dirty="0" smtClean="0">
                <a:solidFill>
                  <a:srgbClr val="FF0000"/>
                </a:solidFill>
              </a:rPr>
              <a:t>Добър сексуален живот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6F155C25-002D-4C62-9AA8-D2A6A1B6A8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546848" cy="4785395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bg-BG" sz="2400" b="1" dirty="0" smtClean="0"/>
              <a:t>Да имаме добър полов живот </a:t>
            </a:r>
            <a:endParaRPr lang="en-US" sz="2400" b="1" dirty="0"/>
          </a:p>
          <a:p>
            <a:pPr marL="0" indent="0">
              <a:buFontTx/>
              <a:buNone/>
              <a:defRPr/>
            </a:pPr>
            <a:r>
              <a:rPr lang="bg-BG" sz="3200" dirty="0" smtClean="0"/>
              <a:t>Например</a:t>
            </a:r>
            <a:r>
              <a:rPr lang="en-US" sz="3200" dirty="0" smtClean="0"/>
              <a:t>:</a:t>
            </a:r>
            <a:endParaRPr lang="en-US" sz="3200" dirty="0"/>
          </a:p>
          <a:p>
            <a:pPr>
              <a:defRPr/>
            </a:pPr>
            <a:r>
              <a:rPr lang="bg-BG" dirty="0" smtClean="0"/>
              <a:t>Намерете добър партньор!</a:t>
            </a:r>
            <a:endParaRPr lang="en-US" dirty="0"/>
          </a:p>
          <a:p>
            <a:pPr>
              <a:defRPr/>
            </a:pPr>
            <a:r>
              <a:rPr lang="bg-BG" dirty="0" smtClean="0"/>
              <a:t>Говорете с партньора си!</a:t>
            </a:r>
            <a:endParaRPr lang="en-US" dirty="0"/>
          </a:p>
          <a:p>
            <a:pPr>
              <a:defRPr/>
            </a:pPr>
            <a:r>
              <a:rPr lang="bg-BG" dirty="0" smtClean="0"/>
              <a:t>Правете секс, само когато това е ок за вас!</a:t>
            </a:r>
            <a:endParaRPr lang="en-US" dirty="0"/>
          </a:p>
          <a:p>
            <a:pPr>
              <a:defRPr/>
            </a:pPr>
            <a:r>
              <a:rPr lang="bg-BG" dirty="0" smtClean="0"/>
              <a:t>Помислете внимателно за безопасен секс… </a:t>
            </a:r>
            <a:endParaRPr lang="en-US" dirty="0"/>
          </a:p>
          <a:p>
            <a:pPr marL="0" indent="0">
              <a:buFontTx/>
              <a:buNone/>
              <a:defRPr/>
            </a:pPr>
            <a:endParaRPr lang="en-US" sz="5400" dirty="0"/>
          </a:p>
          <a:p>
            <a:pPr marL="0" indent="0">
              <a:buFontTx/>
              <a:buNone/>
              <a:defRPr/>
            </a:pPr>
            <a:endParaRPr lang="en-US" b="1" dirty="0"/>
          </a:p>
        </p:txBody>
      </p:sp>
      <p:pic>
        <p:nvPicPr>
          <p:cNvPr id="38915" name="Content Placeholder 3">
            <a:extLst>
              <a:ext uri="{FF2B5EF4-FFF2-40B4-BE49-F238E27FC236}">
                <a16:creationId xmlns="" xmlns:a16="http://schemas.microsoft.com/office/drawing/2014/main" id="{6B7FEA32-F418-4BA3-BB9B-6A2F982C7E5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" b="3000"/>
          <a:stretch>
            <a:fillRect/>
          </a:stretch>
        </p:blipFill>
        <p:spPr>
          <a:xfrm>
            <a:off x="4860032" y="1600200"/>
            <a:ext cx="4038600" cy="4525963"/>
          </a:xfrm>
        </p:spPr>
      </p:pic>
    </p:spTree>
    <p:extLst>
      <p:ext uri="{BB962C8B-B14F-4D97-AF65-F5344CB8AC3E}">
        <p14:creationId xmlns:p14="http://schemas.microsoft.com/office/powerpoint/2010/main" val="2833085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FC42DC3-20E7-433F-A5AA-00F60091A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Нека помислим как можем да вземем добри решения за връзките си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Ние ще изброим някои ситуации…</a:t>
            </a:r>
            <a:endParaRPr lang="en-GB" dirty="0"/>
          </a:p>
          <a:p>
            <a:r>
              <a:rPr lang="bg-BG" dirty="0" smtClean="0"/>
              <a:t>А вие ще ни кажете кога е </a:t>
            </a:r>
            <a:br>
              <a:rPr lang="bg-BG" dirty="0" smtClean="0"/>
            </a:br>
            <a:r>
              <a:rPr lang="bg-BG" i="1" dirty="0" smtClean="0"/>
              <a:t>Правилният момент</a:t>
            </a:r>
            <a:r>
              <a:rPr lang="bg-BG" dirty="0"/>
              <a:t>.</a:t>
            </a:r>
            <a:endParaRPr lang="en-GB" dirty="0"/>
          </a:p>
        </p:txBody>
      </p:sp>
      <p:pic>
        <p:nvPicPr>
          <p:cNvPr id="3074" name="Picture 2" descr="Image result for image person thinking">
            <a:extLst>
              <a:ext uri="{FF2B5EF4-FFF2-40B4-BE49-F238E27FC236}">
                <a16:creationId xmlns="" xmlns:a16="http://schemas.microsoft.com/office/drawing/2014/main" id="{347491B4-686D-415D-9908-65E76FE18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919158"/>
            <a:ext cx="2924944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100F016D-5A2A-40B0-AC9E-B1AAC7FC0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88640"/>
            <a:ext cx="8820472" cy="1143000"/>
          </a:xfrm>
        </p:spPr>
        <p:txBody>
          <a:bodyPr/>
          <a:lstStyle/>
          <a:p>
            <a:pPr algn="ctr">
              <a:defRPr/>
            </a:pPr>
            <a:r>
              <a:rPr lang="bg-BG" sz="6000" dirty="0" smtClean="0">
                <a:solidFill>
                  <a:srgbClr val="FF0000"/>
                </a:solidFill>
              </a:rPr>
              <a:t>Добър сексуален живот</a:t>
            </a:r>
            <a:endParaRPr lang="en-US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5225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DE6B994-5256-4F26-9F41-28C96CB99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bg-BG" sz="6000" dirty="0" smtClean="0">
                <a:solidFill>
                  <a:srgbClr val="FF0000"/>
                </a:solidFill>
              </a:rPr>
              <a:t>Секс образование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64FB1A99-1D3E-4A45-B519-EDA7F4FCC4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417638"/>
            <a:ext cx="7571184" cy="532373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bg-BG" b="1" dirty="0" smtClean="0"/>
              <a:t>Разкажете ни кога за първи път чухте думата </a:t>
            </a:r>
            <a:r>
              <a:rPr lang="bg-BG" b="1" i="1" dirty="0" smtClean="0"/>
              <a:t>секс</a:t>
            </a:r>
            <a:r>
              <a:rPr lang="en-US" b="1" dirty="0" smtClean="0"/>
              <a:t>?</a:t>
            </a:r>
            <a:r>
              <a:rPr lang="bg-BG" b="1" dirty="0"/>
              <a:t> </a:t>
            </a:r>
            <a:r>
              <a:rPr lang="en-US" b="1" dirty="0" smtClean="0"/>
              <a:t>…</a:t>
            </a:r>
            <a:endParaRPr lang="en-US" b="1" dirty="0"/>
          </a:p>
          <a:p>
            <a:pPr>
              <a:defRPr/>
            </a:pPr>
            <a:r>
              <a:rPr lang="bg-BG" sz="3200" dirty="0" smtClean="0"/>
              <a:t>Докато </a:t>
            </a:r>
            <a:r>
              <a:rPr lang="bg-BG" sz="3200" dirty="0"/>
              <a:t>сте гледали </a:t>
            </a:r>
            <a:br>
              <a:rPr lang="bg-BG" sz="3200" dirty="0"/>
            </a:br>
            <a:r>
              <a:rPr lang="bg-BG" sz="3200" dirty="0"/>
              <a:t>филм/видео</a:t>
            </a:r>
            <a:endParaRPr lang="en-US" sz="3200" dirty="0"/>
          </a:p>
          <a:p>
            <a:pPr>
              <a:defRPr/>
            </a:pPr>
            <a:r>
              <a:rPr lang="bg-BG" sz="3200" dirty="0" smtClean="0"/>
              <a:t>Когато сте чели книга</a:t>
            </a:r>
            <a:endParaRPr lang="bg-BG" sz="3200" dirty="0"/>
          </a:p>
          <a:p>
            <a:pPr>
              <a:defRPr/>
            </a:pPr>
            <a:r>
              <a:rPr lang="bg-BG" sz="3200" dirty="0" smtClean="0"/>
              <a:t>Или в разговор с някой, </a:t>
            </a:r>
            <a:br>
              <a:rPr lang="bg-BG" sz="3200" dirty="0" smtClean="0"/>
            </a:br>
            <a:r>
              <a:rPr lang="bg-BG" sz="3200" dirty="0" smtClean="0"/>
              <a:t>на когото се доверявате </a:t>
            </a:r>
            <a:endParaRPr lang="en-US" sz="3200" dirty="0"/>
          </a:p>
          <a:p>
            <a:pPr>
              <a:defRPr/>
            </a:pPr>
            <a:r>
              <a:rPr lang="bg-BG" sz="3200" dirty="0" smtClean="0"/>
              <a:t>В училище по време на урок…?</a:t>
            </a:r>
            <a:endParaRPr lang="en-US" sz="3200" dirty="0"/>
          </a:p>
          <a:p>
            <a:pPr>
              <a:defRPr/>
            </a:pPr>
            <a:r>
              <a:rPr lang="bg-BG" sz="3200" dirty="0"/>
              <a:t>Без правилното знание не може да се направят правилните </a:t>
            </a:r>
            <a:r>
              <a:rPr lang="bg-BG" sz="3200" dirty="0" smtClean="0"/>
              <a:t>избори.</a:t>
            </a:r>
            <a:endParaRPr lang="en-US" sz="3200" dirty="0"/>
          </a:p>
          <a:p>
            <a:pPr>
              <a:defRPr/>
            </a:pPr>
            <a:endParaRPr lang="en-US" sz="3200" dirty="0"/>
          </a:p>
          <a:p>
            <a:pPr>
              <a:defRPr/>
            </a:pPr>
            <a:endParaRPr lang="en-US" sz="5400" dirty="0"/>
          </a:p>
          <a:p>
            <a:pPr marL="0" indent="0">
              <a:buFontTx/>
              <a:buNone/>
              <a:defRPr/>
            </a:pPr>
            <a:endParaRPr lang="en-US" sz="5400" dirty="0"/>
          </a:p>
          <a:p>
            <a:pPr marL="0" indent="0">
              <a:buFontTx/>
              <a:buNone/>
              <a:defRPr/>
            </a:pPr>
            <a:endParaRPr lang="en-US" b="1" dirty="0"/>
          </a:p>
        </p:txBody>
      </p:sp>
      <p:pic>
        <p:nvPicPr>
          <p:cNvPr id="40963" name="Content Placeholder 3">
            <a:extLst>
              <a:ext uri="{FF2B5EF4-FFF2-40B4-BE49-F238E27FC236}">
                <a16:creationId xmlns="" xmlns:a16="http://schemas.microsoft.com/office/drawing/2014/main" id="{9C92479A-9D3F-476C-AA07-D0841302EF7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7" r="11517"/>
          <a:stretch>
            <a:fillRect/>
          </a:stretch>
        </p:blipFill>
        <p:spPr>
          <a:xfrm>
            <a:off x="6228184" y="1960240"/>
            <a:ext cx="2595683" cy="2908920"/>
          </a:xfrm>
        </p:spPr>
      </p:pic>
    </p:spTree>
    <p:extLst>
      <p:ext uri="{BB962C8B-B14F-4D97-AF65-F5344CB8AC3E}">
        <p14:creationId xmlns:p14="http://schemas.microsoft.com/office/powerpoint/2010/main" val="389702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E2A2215-0604-4D60-BB6A-55FD81DDD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/>
          <a:lstStyle/>
          <a:p>
            <a:r>
              <a:rPr lang="bg-BG" sz="4400" dirty="0" smtClean="0">
                <a:solidFill>
                  <a:srgbClr val="FF0000"/>
                </a:solidFill>
              </a:rPr>
              <a:t>Да </a:t>
            </a:r>
            <a:r>
              <a:rPr lang="bg-BG" sz="4400" dirty="0">
                <a:solidFill>
                  <a:srgbClr val="FF0000"/>
                </a:solidFill>
              </a:rPr>
              <a:t>знаем какво означава „лично</a:t>
            </a:r>
            <a:r>
              <a:rPr lang="bg-BG" sz="4400" dirty="0" smtClean="0">
                <a:solidFill>
                  <a:srgbClr val="FF0000"/>
                </a:solidFill>
              </a:rPr>
              <a:t>“</a:t>
            </a:r>
            <a:endParaRPr lang="en-GB" sz="4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EDBD865-0D69-42AC-A5D4-C73875EFB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537" y="1608237"/>
            <a:ext cx="8229600" cy="4525963"/>
          </a:xfrm>
        </p:spPr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Лично (пространство) </a:t>
            </a:r>
            <a:r>
              <a:rPr lang="bg-BG" dirty="0" smtClean="0"/>
              <a:t>означава </a:t>
            </a:r>
            <a:r>
              <a:rPr lang="en-GB" dirty="0" smtClean="0"/>
              <a:t>– </a:t>
            </a:r>
            <a:r>
              <a:rPr lang="bg-BG" dirty="0" smtClean="0"/>
              <a:t>за знаете къде можете да правите неща, без да се страхувате, че ще се изложите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bg-BG" dirty="0" smtClean="0"/>
              <a:t>Означава, че </a:t>
            </a:r>
            <a:r>
              <a:rPr lang="bg-BG" dirty="0"/>
              <a:t>половите органи са твоите </a:t>
            </a:r>
            <a:r>
              <a:rPr lang="bg-BG" dirty="0">
                <a:solidFill>
                  <a:srgbClr val="FF0000"/>
                </a:solidFill>
              </a:rPr>
              <a:t>лични</a:t>
            </a:r>
            <a:r>
              <a:rPr lang="bg-BG" dirty="0"/>
              <a:t> части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 smtClean="0"/>
              <a:t>Да пробваме с пъзела, за да запомним</a:t>
            </a:r>
            <a:r>
              <a:rPr lang="en-GB" dirty="0" smtClean="0"/>
              <a:t>!</a:t>
            </a:r>
            <a:endParaRPr lang="en-GB" dirty="0"/>
          </a:p>
        </p:txBody>
      </p:sp>
      <p:pic>
        <p:nvPicPr>
          <p:cNvPr id="5122" name="Picture 2" descr="Image result for image blushing">
            <a:extLst>
              <a:ext uri="{FF2B5EF4-FFF2-40B4-BE49-F238E27FC236}">
                <a16:creationId xmlns="" xmlns:a16="http://schemas.microsoft.com/office/drawing/2014/main" id="{A30E26E7-793A-4DE0-8913-6D2194A21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7" y="2578307"/>
            <a:ext cx="2520280" cy="189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750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F1FB7A42-02DD-4394-92A7-0CE5772E27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5664" y="1484784"/>
            <a:ext cx="4734408" cy="4525963"/>
          </a:xfrm>
        </p:spPr>
        <p:txBody>
          <a:bodyPr/>
          <a:lstStyle/>
          <a:p>
            <a:pPr marL="0" indent="0"/>
            <a:r>
              <a:rPr lang="bg-BG" altLang="en-US" dirty="0" smtClean="0"/>
              <a:t> Имате ключалка в стаята и може да я ползвате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marL="0" indent="0"/>
            <a:r>
              <a:rPr lang="bg-BG" altLang="en-US" dirty="0" smtClean="0"/>
              <a:t> Запазвайте прегръдки само за тези, които обичате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marL="0" indent="0"/>
            <a:r>
              <a:rPr lang="bg-BG" altLang="en-US" dirty="0" smtClean="0"/>
              <a:t> Не се ‚нахвърляйте‘ на гаджето си пред всички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marL="0" indent="0"/>
            <a:r>
              <a:rPr lang="bg-BG" dirty="0" smtClean="0"/>
              <a:t> Пазете половите </a:t>
            </a:r>
            <a:r>
              <a:rPr lang="bg-BG" dirty="0"/>
              <a:t>органи </a:t>
            </a:r>
            <a:r>
              <a:rPr lang="bg-BG" dirty="0" smtClean="0"/>
              <a:t>– те са вашите </a:t>
            </a:r>
            <a:r>
              <a:rPr lang="bg-BG" dirty="0"/>
              <a:t>лични части</a:t>
            </a:r>
            <a:r>
              <a:rPr lang="en-US" altLang="en-US" dirty="0" smtClean="0"/>
              <a:t>!</a:t>
            </a:r>
            <a:endParaRPr lang="en-US" altLang="en-US" dirty="0"/>
          </a:p>
          <a:p>
            <a:pPr marL="0" indent="0">
              <a:buFontTx/>
              <a:buNone/>
            </a:pPr>
            <a:endParaRPr lang="en-US" altLang="en-US" b="1" dirty="0"/>
          </a:p>
        </p:txBody>
      </p:sp>
      <p:pic>
        <p:nvPicPr>
          <p:cNvPr id="43011" name="Content Placeholder 8">
            <a:extLst>
              <a:ext uri="{FF2B5EF4-FFF2-40B4-BE49-F238E27FC236}">
                <a16:creationId xmlns="" xmlns:a16="http://schemas.microsoft.com/office/drawing/2014/main" id="{BFEFF872-E85F-4B52-A5D2-EA23E98F6F6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8" r="2618"/>
          <a:stretch>
            <a:fillRect/>
          </a:stretch>
        </p:blipFill>
        <p:spPr>
          <a:xfrm>
            <a:off x="5292080" y="1556792"/>
            <a:ext cx="3533585" cy="3960000"/>
          </a:xfr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4E2A2215-0604-4D60-BB6A-55FD81DDD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/>
          <a:lstStyle/>
          <a:p>
            <a:r>
              <a:rPr lang="bg-BG" sz="4400" dirty="0" smtClean="0">
                <a:solidFill>
                  <a:srgbClr val="FF0000"/>
                </a:solidFill>
              </a:rPr>
              <a:t>Да </a:t>
            </a:r>
            <a:r>
              <a:rPr lang="bg-BG" sz="4400" dirty="0">
                <a:solidFill>
                  <a:srgbClr val="FF0000"/>
                </a:solidFill>
              </a:rPr>
              <a:t>знаем какво означава „лично</a:t>
            </a:r>
            <a:r>
              <a:rPr lang="bg-BG" sz="4400" dirty="0" smtClean="0">
                <a:solidFill>
                  <a:srgbClr val="FF0000"/>
                </a:solidFill>
              </a:rPr>
              <a:t>“</a:t>
            </a:r>
            <a:endParaRPr lang="en-GB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39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3C33B8E-2187-426F-B098-F2B61B3AF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ctr">
              <a:defRPr/>
            </a:pPr>
            <a:r>
              <a:rPr lang="bg-BG" sz="5600" dirty="0" smtClean="0">
                <a:solidFill>
                  <a:srgbClr val="FF0000"/>
                </a:solidFill>
              </a:rPr>
              <a:t>Някой, който ни изслушва</a:t>
            </a:r>
            <a:endParaRPr lang="en-US" sz="5600" dirty="0">
              <a:solidFill>
                <a:srgbClr val="FF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273EB501-F7A3-4110-ACAB-6BC8D264D9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4929411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bg-BG" sz="2400" dirty="0" smtClean="0"/>
              <a:t>Кажете ни </a:t>
            </a:r>
            <a:r>
              <a:rPr lang="bg-BG" sz="2400" dirty="0"/>
              <a:t>към кого </a:t>
            </a:r>
            <a:r>
              <a:rPr lang="bg-BG" sz="2400" dirty="0" smtClean="0"/>
              <a:t>бихте </a:t>
            </a:r>
            <a:r>
              <a:rPr lang="bg-BG" sz="2400" dirty="0"/>
              <a:t>се обърнали, за да си </a:t>
            </a:r>
            <a:r>
              <a:rPr lang="bg-BG" sz="2400" dirty="0" smtClean="0"/>
              <a:t>поговорите – някой, на когото имате доверие и може да помогне</a:t>
            </a:r>
            <a:r>
              <a:rPr lang="en-US" sz="2400" dirty="0" smtClean="0"/>
              <a:t>.</a:t>
            </a:r>
            <a:r>
              <a:rPr lang="bg-BG" sz="2400" dirty="0" smtClean="0"/>
              <a:t> Имате ли…</a:t>
            </a:r>
            <a:endParaRPr lang="en-US" sz="2400" dirty="0"/>
          </a:p>
          <a:p>
            <a:pPr>
              <a:defRPr/>
            </a:pPr>
            <a:r>
              <a:rPr lang="bg-BG" sz="2400" dirty="0" smtClean="0"/>
              <a:t>Семейство, на което да се доверите</a:t>
            </a:r>
            <a:endParaRPr lang="en-US" sz="2400" dirty="0"/>
          </a:p>
          <a:p>
            <a:pPr>
              <a:defRPr/>
            </a:pPr>
            <a:r>
              <a:rPr lang="bg-BG" sz="2400" dirty="0" smtClean="0"/>
              <a:t>Добри приятели </a:t>
            </a:r>
            <a:endParaRPr lang="en-US" sz="2400" dirty="0"/>
          </a:p>
          <a:p>
            <a:pPr>
              <a:defRPr/>
            </a:pPr>
            <a:r>
              <a:rPr lang="bg-BG" sz="2400" dirty="0" smtClean="0"/>
              <a:t>Доверие в служителите </a:t>
            </a:r>
            <a:endParaRPr lang="en-US" sz="2400" dirty="0"/>
          </a:p>
          <a:p>
            <a:pPr marL="0" indent="0">
              <a:buNone/>
              <a:defRPr/>
            </a:pPr>
            <a:endParaRPr lang="bg-BG" sz="500" dirty="0" smtClean="0"/>
          </a:p>
          <a:p>
            <a:pPr marL="0" indent="0">
              <a:buNone/>
              <a:defRPr/>
            </a:pPr>
            <a:r>
              <a:rPr lang="bg-BG" sz="2400" dirty="0" smtClean="0"/>
              <a:t>Можете ли да им кажете ако нещо лошо се случва? Те ще направят ли нещо</a:t>
            </a:r>
            <a:r>
              <a:rPr lang="bg-BG" sz="2400" dirty="0"/>
              <a:t>?</a:t>
            </a:r>
            <a:endParaRPr lang="en-US" sz="5400" dirty="0"/>
          </a:p>
          <a:p>
            <a:pPr>
              <a:defRPr/>
            </a:pPr>
            <a:endParaRPr lang="en-US" sz="5400" dirty="0"/>
          </a:p>
          <a:p>
            <a:pPr marL="0" indent="0">
              <a:buFontTx/>
              <a:buNone/>
              <a:defRPr/>
            </a:pPr>
            <a:endParaRPr lang="en-US" sz="5400" dirty="0"/>
          </a:p>
          <a:p>
            <a:pPr marL="0" indent="0">
              <a:buFontTx/>
              <a:buNone/>
              <a:defRPr/>
            </a:pPr>
            <a:endParaRPr lang="en-US" b="1" dirty="0"/>
          </a:p>
        </p:txBody>
      </p:sp>
      <p:pic>
        <p:nvPicPr>
          <p:cNvPr id="47107" name="Content Placeholder 3">
            <a:extLst>
              <a:ext uri="{FF2B5EF4-FFF2-40B4-BE49-F238E27FC236}">
                <a16:creationId xmlns="" xmlns:a16="http://schemas.microsoft.com/office/drawing/2014/main" id="{DE18EA09-8AD9-4139-991B-6D2883EABA7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r="10158"/>
          <a:stretch>
            <a:fillRect/>
          </a:stretch>
        </p:blipFill>
        <p:spPr>
          <a:xfrm>
            <a:off x="5292080" y="1600201"/>
            <a:ext cx="3394720" cy="3804382"/>
          </a:xfrm>
        </p:spPr>
      </p:pic>
    </p:spTree>
    <p:extLst>
      <p:ext uri="{BB962C8B-B14F-4D97-AF65-F5344CB8AC3E}">
        <p14:creationId xmlns:p14="http://schemas.microsoft.com/office/powerpoint/2010/main" val="1751298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3E2CEDA-844E-41AC-8ECF-20577174C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Как работи </a:t>
            </a:r>
            <a:r>
              <a:rPr lang="bg-BG" b="1" i="1" dirty="0" smtClean="0">
                <a:solidFill>
                  <a:srgbClr val="FF0000"/>
                </a:solidFill>
              </a:rPr>
              <a:t>Кръгът на сигурност?</a:t>
            </a:r>
            <a:endParaRPr lang="en-GB" b="1" i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434E6A9-63BF-4044-914D-6A3FC5D02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bg-BG" dirty="0" smtClean="0"/>
              <a:t>Нека послушаме историите и разберем как работи </a:t>
            </a:r>
            <a:r>
              <a:rPr lang="bg-BG" i="1" dirty="0" smtClean="0"/>
              <a:t>Кръгът на сигурност?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4318417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8" t="6154" r="20240" b="6100"/>
          <a:stretch/>
        </p:blipFill>
        <p:spPr>
          <a:xfrm>
            <a:off x="14242" y="17766"/>
            <a:ext cx="8064384" cy="4443958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4EF3CD28-3DA3-471B-86F7-E2ED35094F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3">
            <a:extLst>
              <a:ext uri="{FF2B5EF4-FFF2-40B4-BE49-F238E27FC236}">
                <a16:creationId xmlns="" xmlns:a16="http://schemas.microsoft.com/office/drawing/2014/main" id="{ABCFDDB9-7402-49D6-AEF6-B91E98853B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4559152"/>
            <a:ext cx="719780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kumimoji="0" lang="bg-BG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и </a:t>
            </a:r>
            <a:r>
              <a:rPr kumimoji="0" lang="bg-BG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kumimoji="0" lang="bg-BG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са приятелки</a:t>
            </a: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 двете са на 17 години</a:t>
            </a: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kumimoji="0" lang="bg-BG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Посещават университе</a:t>
            </a:r>
            <a: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 и в момента учат </a:t>
            </a:r>
            <a:b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в курс „Преминаване от юношество в зряла възраст“. </a:t>
            </a:r>
            <a:b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 за двете четенето и писането са малко трудни. 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C51F0948-AAED-400A-B173-0DAEAC8A2769}"/>
              </a:ext>
            </a:extLst>
          </p:cNvPr>
          <p:cNvSpPr/>
          <p:nvPr/>
        </p:nvSpPr>
        <p:spPr>
          <a:xfrm>
            <a:off x="107504" y="5589240"/>
            <a:ext cx="74888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altLang="en-US" sz="1600" dirty="0" err="1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altLang="en-US" sz="1600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и </a:t>
            </a:r>
            <a:r>
              <a:rPr lang="bg-BG" altLang="en-US" sz="1600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altLang="en-US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виждат приятелката си Луиз</a:t>
            </a:r>
            <a:r>
              <a:rPr lang="en-GB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Тя върви към тях с гаджето си </a:t>
            </a:r>
            <a:r>
              <a:rPr lang="bg-BG" sz="1600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endParaRPr lang="en-GB" sz="1600" dirty="0"/>
          </a:p>
        </p:txBody>
      </p:sp>
      <p:sp>
        <p:nvSpPr>
          <p:cNvPr id="7" name="Облаковидно изнесено означение 6"/>
          <p:cNvSpPr/>
          <p:nvPr/>
        </p:nvSpPr>
        <p:spPr>
          <a:xfrm rot="217200">
            <a:off x="3569033" y="79693"/>
            <a:ext cx="2558999" cy="1095006"/>
          </a:xfrm>
          <a:prstGeom prst="cloudCallout">
            <a:avLst>
              <a:gd name="adj1" fmla="val -13577"/>
              <a:gd name="adj2" fmla="val 8065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Текстово поле 7"/>
          <p:cNvSpPr txBox="1"/>
          <p:nvPr/>
        </p:nvSpPr>
        <p:spPr>
          <a:xfrm>
            <a:off x="3851920" y="260648"/>
            <a:ext cx="2308128" cy="685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Еех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ще ми се да имам гадже…</a:t>
            </a:r>
            <a:endParaRPr lang="en-GB" sz="12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1060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 preferRelativeResize="0"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4" t="6129" r="20499" b="6942"/>
          <a:stretch/>
        </p:blipFill>
        <p:spPr>
          <a:xfrm>
            <a:off x="0" y="-99392"/>
            <a:ext cx="8532440" cy="5184576"/>
          </a:xfr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C0B7E950-8AB6-46F1-82C1-A4198F5839BA}"/>
              </a:ext>
            </a:extLst>
          </p:cNvPr>
          <p:cNvSpPr/>
          <p:nvPr/>
        </p:nvSpPr>
        <p:spPr>
          <a:xfrm>
            <a:off x="0" y="5229200"/>
            <a:ext cx="6444208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Луиз им казва, че отиват в къщата на </a:t>
            </a:r>
            <a:r>
              <a:rPr lang="bg-BG" sz="1600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и им намига. </a:t>
            </a:r>
            <a:b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sz="1600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Тя изглежда много щастлива. </a:t>
            </a:r>
            <a:endParaRPr lang="en-GB" sz="16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6949A5C6-F499-4249-9D41-35A0D54B200C}"/>
              </a:ext>
            </a:extLst>
          </p:cNvPr>
          <p:cNvSpPr txBox="1"/>
          <p:nvPr/>
        </p:nvSpPr>
        <p:spPr>
          <a:xfrm>
            <a:off x="467544" y="6035449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Добър сексуален живот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" name="Овално изнесено означение 4"/>
          <p:cNvSpPr/>
          <p:nvPr/>
        </p:nvSpPr>
        <p:spPr>
          <a:xfrm>
            <a:off x="55488" y="729570"/>
            <a:ext cx="3148360" cy="1440160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6" name="Текстово поле 5"/>
          <p:cNvSpPr txBox="1"/>
          <p:nvPr/>
        </p:nvSpPr>
        <p:spPr>
          <a:xfrm>
            <a:off x="127496" y="1126484"/>
            <a:ext cx="3148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Отиваме у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!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Ще сме малко насаме!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7213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 preferRelativeResize="0"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4" t="5763" r="19669" b="5583"/>
          <a:stretch/>
        </p:blipFill>
        <p:spPr>
          <a:xfrm>
            <a:off x="0" y="-43031"/>
            <a:ext cx="8208400" cy="4227934"/>
          </a:xfr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581128"/>
            <a:ext cx="2061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2051720" y="4581128"/>
            <a:ext cx="6120680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Би било супер ако и аз си имам някой, с който да правим готини и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секси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 неща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Знам за секса  от училище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Знам и за Кръга на сигурност.‘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ECF172E-FC0F-4957-9868-18270D56BE0E}"/>
              </a:ext>
            </a:extLst>
          </p:cNvPr>
          <p:cNvSpPr txBox="1"/>
          <p:nvPr/>
        </p:nvSpPr>
        <p:spPr>
          <a:xfrm>
            <a:off x="539552" y="5949280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Добро секс образование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6" name="Облаковидно изнесено означение 5"/>
          <p:cNvSpPr/>
          <p:nvPr/>
        </p:nvSpPr>
        <p:spPr>
          <a:xfrm rot="217200">
            <a:off x="471611" y="-12012"/>
            <a:ext cx="5117999" cy="2190013"/>
          </a:xfrm>
          <a:prstGeom prst="cloudCallout">
            <a:avLst>
              <a:gd name="adj1" fmla="val 24081"/>
              <a:gd name="adj2" fmla="val 7566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Текстово поле 6"/>
          <p:cNvSpPr txBox="1"/>
          <p:nvPr/>
        </p:nvSpPr>
        <p:spPr>
          <a:xfrm>
            <a:off x="1259632" y="332657"/>
            <a:ext cx="4104455" cy="1574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Би било супер ако и аз си имам някой, с който да правим готини и </a:t>
            </a:r>
            <a:r>
              <a:rPr lang="bg-BG" dirty="0" err="1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секси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неща</a:t>
            </a:r>
            <a:r>
              <a:rPr lang="en-GB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Знам за секса  от училище</a:t>
            </a:r>
            <a:r>
              <a:rPr lang="en-GB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Знам и за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Кръга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на сигурност.</a:t>
            </a:r>
            <a:endParaRPr lang="en-GB" sz="12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1349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 preferRelativeResize="0"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7" t="6258" r="19825" b="5476"/>
          <a:stretch/>
        </p:blipFill>
        <p:spPr>
          <a:xfrm>
            <a:off x="0" y="26593"/>
            <a:ext cx="8244408" cy="4371950"/>
          </a:xfrm>
        </p:spPr>
      </p:pic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581128"/>
            <a:ext cx="2111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endParaRPr lang="en-GB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2051720" y="4581128"/>
            <a:ext cx="6120680" cy="1870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Чудя се какво ли ще правят – още не разбирам много-много за секса. Виждала съм по телевизията, но никой не говори с мен за това…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Чудя се дали ще правят секс? Ще ми се да знам повече, но мама казва никога да не съм сама с момче.‘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Облаковидно изнесено означение 6"/>
          <p:cNvSpPr/>
          <p:nvPr/>
        </p:nvSpPr>
        <p:spPr>
          <a:xfrm rot="217200">
            <a:off x="2990370" y="-12013"/>
            <a:ext cx="5117999" cy="2190013"/>
          </a:xfrm>
          <a:prstGeom prst="cloudCallout">
            <a:avLst>
              <a:gd name="adj1" fmla="val -13577"/>
              <a:gd name="adj2" fmla="val 8065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Текстово поле 7"/>
          <p:cNvSpPr txBox="1"/>
          <p:nvPr/>
        </p:nvSpPr>
        <p:spPr>
          <a:xfrm>
            <a:off x="3707904" y="479573"/>
            <a:ext cx="4124776" cy="1277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Чудя се дали ще правят секс?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Ще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ми се да знам повече, но мама казва никога да не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съм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сама с момче.</a:t>
            </a:r>
            <a:endParaRPr lang="en-GB" sz="12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4077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8" t="6561" r="19931" b="5034"/>
          <a:stretch/>
        </p:blipFill>
        <p:spPr>
          <a:xfrm>
            <a:off x="0" y="0"/>
            <a:ext cx="8172400" cy="43651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0811853-EB07-45BC-81B7-1FF53739F8E7}"/>
              </a:ext>
            </a:extLst>
          </p:cNvPr>
          <p:cNvSpPr txBox="1"/>
          <p:nvPr/>
        </p:nvSpPr>
        <p:spPr>
          <a:xfrm>
            <a:off x="395536" y="6155277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Да знаем какво означава „лично“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581128"/>
            <a:ext cx="2061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endParaRPr lang="en-GB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2051720" y="4581128"/>
            <a:ext cx="6120680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Те ще имат шанса да са заедно насаме без някой да ги притеснява. Познават се добре и си имат доверие. Излизат заедно от много време и изглеждат щастливи. Да са заедно насаме е наистина готино. 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Облаковидно изнесено означение 6"/>
          <p:cNvSpPr/>
          <p:nvPr/>
        </p:nvSpPr>
        <p:spPr>
          <a:xfrm rot="217200">
            <a:off x="471612" y="-12012"/>
            <a:ext cx="5117999" cy="2190013"/>
          </a:xfrm>
          <a:prstGeom prst="cloudCallout">
            <a:avLst>
              <a:gd name="adj1" fmla="val 24081"/>
              <a:gd name="adj2" fmla="val 7566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Текстово поле 7"/>
          <p:cNvSpPr txBox="1"/>
          <p:nvPr/>
        </p:nvSpPr>
        <p:spPr>
          <a:xfrm>
            <a:off x="1138395" y="415628"/>
            <a:ext cx="4175527" cy="981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Излизат заедно от много време и изглеждат щастливи.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Да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са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си насаме е готино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endParaRPr lang="en-GB" sz="12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92985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3" t="6376" r="20358" b="5879"/>
          <a:stretch/>
        </p:blipFill>
        <p:spPr>
          <a:xfrm>
            <a:off x="0" y="0"/>
            <a:ext cx="8294030" cy="457373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643FEDB7-0DF2-40D0-80C5-6E159AF78E7D}"/>
              </a:ext>
            </a:extLst>
          </p:cNvPr>
          <p:cNvSpPr/>
          <p:nvPr/>
        </p:nvSpPr>
        <p:spPr>
          <a:xfrm>
            <a:off x="179512" y="4653136"/>
            <a:ext cx="17556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мисли: 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21BF1FC3-8D7E-43A6-A5DF-6C986A81F59E}"/>
              </a:ext>
            </a:extLst>
          </p:cNvPr>
          <p:cNvSpPr/>
          <p:nvPr/>
        </p:nvSpPr>
        <p:spPr>
          <a:xfrm>
            <a:off x="1813310" y="4653136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Аз не трябва да съм сама с момче, така че никога няма да можем да отидем някъде насаме.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Объркана съм – сексът ме плаши, но понякога все пак ми се ще да опитам. 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D7AC6CDD-1FCE-4A60-A376-4811F7F5F56C}"/>
              </a:ext>
            </a:extLst>
          </p:cNvPr>
          <p:cNvSpPr/>
          <p:nvPr/>
        </p:nvSpPr>
        <p:spPr>
          <a:xfrm>
            <a:off x="1835696" y="5879013"/>
            <a:ext cx="7087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Мама казва, че целуването на публично място е противно!</a:t>
            </a:r>
          </a:p>
          <a:p>
            <a:r>
              <a:rPr lang="bg-BG" dirty="0" smtClean="0">
                <a:latin typeface="Century Gothic" panose="020B0502020202020204" pitchFamily="34" charset="0"/>
                <a:cs typeface="Times New Roman" panose="02020603050405020304" pitchFamily="18" charset="0"/>
              </a:rPr>
              <a:t>Но ако не мога да съм насаме с момче, какво да правя?</a:t>
            </a:r>
            <a:endParaRPr lang="en-GB" dirty="0"/>
          </a:p>
        </p:txBody>
      </p:sp>
      <p:sp>
        <p:nvSpPr>
          <p:cNvPr id="6" name="Облаковидно изнесено означение 5"/>
          <p:cNvSpPr/>
          <p:nvPr/>
        </p:nvSpPr>
        <p:spPr>
          <a:xfrm rot="217200">
            <a:off x="3267879" y="59995"/>
            <a:ext cx="5117999" cy="2190013"/>
          </a:xfrm>
          <a:prstGeom prst="cloudCallout">
            <a:avLst>
              <a:gd name="adj1" fmla="val -19953"/>
              <a:gd name="adj2" fmla="val 839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Текстово поле 6"/>
          <p:cNvSpPr txBox="1"/>
          <p:nvPr/>
        </p:nvSpPr>
        <p:spPr>
          <a:xfrm>
            <a:off x="3814524" y="551581"/>
            <a:ext cx="42956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Мама казва, че целуването на публично място е противно!</a:t>
            </a:r>
          </a:p>
          <a:p>
            <a:r>
              <a:rPr lang="bg-BG" dirty="0">
                <a:latin typeface="Century Gothic" panose="020B0502020202020204" pitchFamily="34" charset="0"/>
                <a:cs typeface="Times New Roman" panose="02020603050405020304" pitchFamily="18" charset="0"/>
              </a:rPr>
              <a:t>Но ако не мога да съм насаме с момче, какво да правя?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748108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6" t="6388" r="20052" b="5555"/>
          <a:stretch/>
        </p:blipFill>
        <p:spPr>
          <a:xfrm>
            <a:off x="2424" y="0"/>
            <a:ext cx="8530016" cy="4581128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581128"/>
            <a:ext cx="15744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казва: </a:t>
            </a:r>
            <a:endParaRPr lang="en-GB" dirty="0"/>
          </a:p>
        </p:txBody>
      </p:sp>
      <p:sp>
        <p:nvSpPr>
          <p:cNvPr id="4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1547664" y="4581128"/>
            <a:ext cx="6120680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Те ми изглеждат толкова щастливи. Дали ще се оженят някой ден?‘ 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Овално изнесено означение 4"/>
          <p:cNvSpPr/>
          <p:nvPr/>
        </p:nvSpPr>
        <p:spPr>
          <a:xfrm>
            <a:off x="2987824" y="332656"/>
            <a:ext cx="4248472" cy="1440160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6" name="Текстово поле 5"/>
          <p:cNvSpPr txBox="1"/>
          <p:nvPr/>
        </p:nvSpPr>
        <p:spPr>
          <a:xfrm>
            <a:off x="3433976" y="552167"/>
            <a:ext cx="4162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Те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ми изглеждат толкова щастливи. Дали ще се оженят някой ден?</a:t>
            </a:r>
          </a:p>
        </p:txBody>
      </p:sp>
    </p:spTree>
    <p:extLst>
      <p:ext uri="{BB962C8B-B14F-4D97-AF65-F5344CB8AC3E}">
        <p14:creationId xmlns:p14="http://schemas.microsoft.com/office/powerpoint/2010/main" val="78904925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8" t="6250" r="20053" b="5833"/>
          <a:stretch/>
        </p:blipFill>
        <p:spPr>
          <a:xfrm>
            <a:off x="0" y="0"/>
            <a:ext cx="8316416" cy="44371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D9C916B9-5893-461A-B7E7-E542FC8EDBBF}"/>
              </a:ext>
            </a:extLst>
          </p:cNvPr>
          <p:cNvSpPr txBox="1"/>
          <p:nvPr/>
        </p:nvSpPr>
        <p:spPr>
          <a:xfrm>
            <a:off x="683568" y="6362164"/>
            <a:ext cx="4739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Да знаете какви са правата ви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437112"/>
            <a:ext cx="1624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казва: </a:t>
            </a:r>
            <a:endParaRPr lang="en-GB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1691680" y="4437112"/>
            <a:ext cx="6912768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Татко каза, че не мога да се оженя, понеже съм СОП.‘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4912512"/>
            <a:ext cx="1705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мисли: </a:t>
            </a:r>
            <a:endParaRPr lang="en-GB" dirty="0"/>
          </a:p>
        </p:txBody>
      </p:sp>
      <p:sp>
        <p:nvSpPr>
          <p:cNvPr id="8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1691680" y="4912512"/>
            <a:ext cx="6624736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Знам, че това не може да е вярно. Хората с увреждания имат същите права да са щастливи,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както всички останали.‘ 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="" xmlns:a16="http://schemas.microsoft.com/office/drawing/2014/main" id="{B6401952-49F5-4DE3-BD98-44108FFD9627}"/>
              </a:ext>
            </a:extLst>
          </p:cNvPr>
          <p:cNvSpPr/>
          <p:nvPr/>
        </p:nvSpPr>
        <p:spPr>
          <a:xfrm>
            <a:off x="107504" y="5920624"/>
            <a:ext cx="17556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мисли: </a:t>
            </a:r>
            <a:endParaRPr lang="en-GB" dirty="0"/>
          </a:p>
        </p:txBody>
      </p:sp>
      <p:sp>
        <p:nvSpPr>
          <p:cNvPr id="10" name="Rectangle 2">
            <a:extLst>
              <a:ext uri="{FF2B5EF4-FFF2-40B4-BE49-F238E27FC236}">
                <a16:creationId xmlns="" xmlns:a16="http://schemas.microsoft.com/office/drawing/2014/main" id="{09389666-EEF8-4661-A8F4-954CBF8892D6}"/>
              </a:ext>
            </a:extLst>
          </p:cNvPr>
          <p:cNvSpPr/>
          <p:nvPr/>
        </p:nvSpPr>
        <p:spPr>
          <a:xfrm>
            <a:off x="1691680" y="5920624"/>
            <a:ext cx="7272808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Просто някой ще ме поиска за гадже, без да се женим.‘ </a:t>
            </a:r>
            <a:endParaRPr lang="en-GB" sz="12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Овално изнесено означение 10"/>
          <p:cNvSpPr/>
          <p:nvPr/>
        </p:nvSpPr>
        <p:spPr>
          <a:xfrm>
            <a:off x="611560" y="260648"/>
            <a:ext cx="4216786" cy="1305002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12" name="Текстово поле 11"/>
          <p:cNvSpPr txBox="1"/>
          <p:nvPr/>
        </p:nvSpPr>
        <p:spPr>
          <a:xfrm>
            <a:off x="865542" y="550421"/>
            <a:ext cx="3562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Татко каза, че не мога да се оженя, понеже съм СОП.</a:t>
            </a:r>
          </a:p>
        </p:txBody>
      </p:sp>
    </p:spTree>
    <p:extLst>
      <p:ext uri="{BB962C8B-B14F-4D97-AF65-F5344CB8AC3E}">
        <p14:creationId xmlns:p14="http://schemas.microsoft.com/office/powerpoint/2010/main" val="31137346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9" t="5971" r="19758" b="5279"/>
          <a:stretch/>
        </p:blipFill>
        <p:spPr>
          <a:xfrm>
            <a:off x="-9016" y="0"/>
            <a:ext cx="7965392" cy="465313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D473A05B-7993-40A4-80FF-4095710E87B3}"/>
              </a:ext>
            </a:extLst>
          </p:cNvPr>
          <p:cNvSpPr/>
          <p:nvPr/>
        </p:nvSpPr>
        <p:spPr>
          <a:xfrm>
            <a:off x="276634" y="4748447"/>
            <a:ext cx="394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Двама мъже седят и пушат вън. 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BE71FFC-6280-4178-8761-76A01B23131A}"/>
              </a:ext>
            </a:extLst>
          </p:cNvPr>
          <p:cNvSpPr/>
          <p:nvPr/>
        </p:nvSpPr>
        <p:spPr>
          <a:xfrm>
            <a:off x="269172" y="5117779"/>
            <a:ext cx="67671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Единият подвиква на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изглеждаш супер, искаш ли фас?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22FCB35B-A375-4701-A6BA-4ED47C71E631}"/>
              </a:ext>
            </a:extLst>
          </p:cNvPr>
          <p:cNvSpPr/>
          <p:nvPr/>
        </p:nvSpPr>
        <p:spPr>
          <a:xfrm>
            <a:off x="269172" y="5767088"/>
            <a:ext cx="91273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не харесва как изглежда – много по-възрастен е от нея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Той познава чичо ѝ. Тя не иска той да ѝ подвиква, отговаря му „Не, благодаря.“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C4EFE86-DF4A-48F9-82A9-C83D270E5DAC}"/>
              </a:ext>
            </a:extLst>
          </p:cNvPr>
          <p:cNvSpPr txBox="1"/>
          <p:nvPr/>
        </p:nvSpPr>
        <p:spPr>
          <a:xfrm>
            <a:off x="1403648" y="6324098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Да можем да кажем ‚НЕ‘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8" name="Овално изнесено означение 7"/>
          <p:cNvSpPr/>
          <p:nvPr/>
        </p:nvSpPr>
        <p:spPr>
          <a:xfrm>
            <a:off x="4432914" y="1268760"/>
            <a:ext cx="3235430" cy="1276692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9" name="Текстово поле 8"/>
          <p:cNvSpPr txBox="1"/>
          <p:nvPr/>
        </p:nvSpPr>
        <p:spPr>
          <a:xfrm>
            <a:off x="4655209" y="1650432"/>
            <a:ext cx="3281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искаш ли фас?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Овално изнесено означение 9"/>
          <p:cNvSpPr/>
          <p:nvPr/>
        </p:nvSpPr>
        <p:spPr>
          <a:xfrm>
            <a:off x="827584" y="1112808"/>
            <a:ext cx="2215730" cy="1020048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11" name="Текстово поле 10"/>
          <p:cNvSpPr txBox="1"/>
          <p:nvPr/>
        </p:nvSpPr>
        <p:spPr>
          <a:xfrm>
            <a:off x="1043608" y="1465766"/>
            <a:ext cx="2246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Не, благодаря.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2094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3" t="6111" r="20446" b="6528"/>
          <a:stretch/>
        </p:blipFill>
        <p:spPr>
          <a:xfrm>
            <a:off x="13370" y="0"/>
            <a:ext cx="7943005" cy="436510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148E2BA-49A8-4B83-8858-5B3918CDDA9E}"/>
              </a:ext>
            </a:extLst>
          </p:cNvPr>
          <p:cNvSpPr/>
          <p:nvPr/>
        </p:nvSpPr>
        <p:spPr>
          <a:xfrm>
            <a:off x="107504" y="4365104"/>
            <a:ext cx="6552728" cy="1064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Другият мъж подвиква на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Хей,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изглеждаш супер. Да то взема ли нещо от сладкарницата?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en-GB" sz="12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знае, че той е работил с баща ѝ. </a:t>
            </a:r>
            <a:endParaRPr lang="en-GB" dirty="0"/>
          </a:p>
        </p:txBody>
      </p:sp>
      <p:sp>
        <p:nvSpPr>
          <p:cNvPr id="4" name="Овално изнесено означение 3"/>
          <p:cNvSpPr/>
          <p:nvPr/>
        </p:nvSpPr>
        <p:spPr>
          <a:xfrm>
            <a:off x="4355975" y="980728"/>
            <a:ext cx="3600400" cy="1420708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5" name="Текстово поле 4"/>
          <p:cNvSpPr txBox="1"/>
          <p:nvPr/>
        </p:nvSpPr>
        <p:spPr>
          <a:xfrm>
            <a:off x="4675301" y="1177300"/>
            <a:ext cx="3281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Хей,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изглеждаш супер. Да то взема ли нещо от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сладкарницата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?</a:t>
            </a:r>
            <a:r>
              <a:rPr lang="en-GB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9271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6" t="6527" r="19856" b="5695"/>
          <a:stretch/>
        </p:blipFill>
        <p:spPr>
          <a:xfrm>
            <a:off x="21893" y="0"/>
            <a:ext cx="8510547" cy="472514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C1D69FBB-2A00-4E9F-8FEA-9C8A5A7DA179}"/>
              </a:ext>
            </a:extLst>
          </p:cNvPr>
          <p:cNvSpPr/>
          <p:nvPr/>
        </p:nvSpPr>
        <p:spPr>
          <a:xfrm>
            <a:off x="0" y="5085184"/>
            <a:ext cx="8078499" cy="1341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Тя се приближава до тях и си мисли: ‚Изглежда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ме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харесва, може би иска да ми стане гадже…‘</a:t>
            </a:r>
            <a:endParaRPr lang="en-GB" sz="1200" dirty="0" smtClean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Еее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супер, че дойде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,’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казва мъжът, който я заговори,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айде, сладурче, да ти взема ли нещо?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en-GB" dirty="0"/>
          </a:p>
        </p:txBody>
      </p:sp>
      <p:sp>
        <p:nvSpPr>
          <p:cNvPr id="4" name="Облаковидно изнесено означение 3"/>
          <p:cNvSpPr/>
          <p:nvPr/>
        </p:nvSpPr>
        <p:spPr>
          <a:xfrm rot="217200">
            <a:off x="-56927" y="294576"/>
            <a:ext cx="3416042" cy="1911198"/>
          </a:xfrm>
          <a:prstGeom prst="cloudCallout">
            <a:avLst>
              <a:gd name="adj1" fmla="val 27241"/>
              <a:gd name="adj2" fmla="val 6901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" name="Текстово поле 4"/>
          <p:cNvSpPr txBox="1"/>
          <p:nvPr/>
        </p:nvSpPr>
        <p:spPr>
          <a:xfrm>
            <a:off x="479217" y="839613"/>
            <a:ext cx="29368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Изглежда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ме харесва, може би иска да ми стане гадже…</a:t>
            </a:r>
          </a:p>
        </p:txBody>
      </p:sp>
    </p:spTree>
    <p:extLst>
      <p:ext uri="{BB962C8B-B14F-4D97-AF65-F5344CB8AC3E}">
        <p14:creationId xmlns:p14="http://schemas.microsoft.com/office/powerpoint/2010/main" val="212084148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5" t="5972" r="19856" b="5695"/>
          <a:stretch/>
        </p:blipFill>
        <p:spPr>
          <a:xfrm>
            <a:off x="0" y="0"/>
            <a:ext cx="8335412" cy="472514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DD5FD4E-0E9A-4143-81E9-230AD55DE2A9}"/>
              </a:ext>
            </a:extLst>
          </p:cNvPr>
          <p:cNvSpPr/>
          <p:nvPr/>
        </p:nvSpPr>
        <p:spPr>
          <a:xfrm>
            <a:off x="-3780" y="5388590"/>
            <a:ext cx="9544331" cy="1380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казва на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Хайде да останем, те ни харесват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.’ </a:t>
            </a:r>
            <a:endParaRPr lang="en-GB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Ужас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!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Аз заслужавам нещо по-добро, този е възрастен и изглежда опасен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Не съм толкова отчаяна - искам гадже, което наистина да харесвам.‘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5DED030-AA97-4FE8-A8B3-77F4B317DE51}"/>
              </a:ext>
            </a:extLst>
          </p:cNvPr>
          <p:cNvSpPr/>
          <p:nvPr/>
        </p:nvSpPr>
        <p:spPr>
          <a:xfrm>
            <a:off x="34214" y="4779915"/>
            <a:ext cx="82669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Никой не ме е харесвал преди. Така започва романтиката! Май съм щастливка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.’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78D3144-BACB-438A-83BA-0358D0E993CB}"/>
              </a:ext>
            </a:extLst>
          </p:cNvPr>
          <p:cNvSpPr txBox="1"/>
          <p:nvPr/>
        </p:nvSpPr>
        <p:spPr>
          <a:xfrm>
            <a:off x="5292080" y="638132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Самоувереност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0" name="Овално изнесено означение 9"/>
          <p:cNvSpPr/>
          <p:nvPr/>
        </p:nvSpPr>
        <p:spPr>
          <a:xfrm>
            <a:off x="-36512" y="908720"/>
            <a:ext cx="3600400" cy="1420708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1" name="Текстово поле 10"/>
          <p:cNvSpPr txBox="1"/>
          <p:nvPr/>
        </p:nvSpPr>
        <p:spPr>
          <a:xfrm>
            <a:off x="238386" y="1403484"/>
            <a:ext cx="320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Аз ще остана за малко. 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Овално изнесено означение 11"/>
          <p:cNvSpPr/>
          <p:nvPr/>
        </p:nvSpPr>
        <p:spPr>
          <a:xfrm>
            <a:off x="4688728" y="692696"/>
            <a:ext cx="3267648" cy="1420708"/>
          </a:xfrm>
          <a:prstGeom prst="wedgeEllipseCallout">
            <a:avLst>
              <a:gd name="adj1" fmla="val 2448"/>
              <a:gd name="adj2" fmla="val 3925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13" name="Текстово поле 12"/>
          <p:cNvSpPr txBox="1"/>
          <p:nvPr/>
        </p:nvSpPr>
        <p:spPr>
          <a:xfrm>
            <a:off x="5084772" y="1151892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Хайде, </a:t>
            </a:r>
            <a:r>
              <a:rPr lang="bg-BG" dirty="0" err="1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майка ти те чака. </a:t>
            </a:r>
          </a:p>
        </p:txBody>
      </p:sp>
    </p:spTree>
    <p:extLst>
      <p:ext uri="{BB962C8B-B14F-4D97-AF65-F5344CB8AC3E}">
        <p14:creationId xmlns:p14="http://schemas.microsoft.com/office/powerpoint/2010/main" val="57724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3" t="6251" r="20052" b="5694"/>
          <a:stretch/>
        </p:blipFill>
        <p:spPr>
          <a:xfrm>
            <a:off x="0" y="0"/>
            <a:ext cx="8388424" cy="458112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A5B4E25A-A0C8-4F52-80A8-13D604936C87}"/>
              </a:ext>
            </a:extLst>
          </p:cNvPr>
          <p:cNvSpPr/>
          <p:nvPr/>
        </p:nvSpPr>
        <p:spPr>
          <a:xfrm>
            <a:off x="179512" y="4941168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е разтревожена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Тя знае, че трябва да помогне на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Бързо намира Луиз и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Тя им има доверие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7851554-4E9A-4772-8110-4FDD00A9284C}"/>
              </a:ext>
            </a:extLst>
          </p:cNvPr>
          <p:cNvSpPr txBox="1"/>
          <p:nvPr/>
        </p:nvSpPr>
        <p:spPr>
          <a:xfrm>
            <a:off x="1475656" y="5685929"/>
            <a:ext cx="53907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2800" dirty="0" smtClean="0">
                <a:solidFill>
                  <a:srgbClr val="FF0000"/>
                </a:solidFill>
              </a:rPr>
              <a:t>Някого, на когото имате доверие.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" name="Овално изнесено означение 4"/>
          <p:cNvSpPr/>
          <p:nvPr/>
        </p:nvSpPr>
        <p:spPr>
          <a:xfrm>
            <a:off x="1454344" y="-99392"/>
            <a:ext cx="3045648" cy="1204684"/>
          </a:xfrm>
          <a:prstGeom prst="wedgeEllipseCallout">
            <a:avLst>
              <a:gd name="adj1" fmla="val -8323"/>
              <a:gd name="adj2" fmla="val 462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Текстово поле 5"/>
          <p:cNvSpPr txBox="1"/>
          <p:nvPr/>
        </p:nvSpPr>
        <p:spPr>
          <a:xfrm>
            <a:off x="1729242" y="179348"/>
            <a:ext cx="320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има нужда от помощ!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94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1" t="6528" r="20936" b="6528"/>
          <a:stretch/>
        </p:blipFill>
        <p:spPr>
          <a:xfrm>
            <a:off x="0" y="0"/>
            <a:ext cx="8244408" cy="472514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8578315-07E6-40C5-B794-1BA9227FE41A}"/>
              </a:ext>
            </a:extLst>
          </p:cNvPr>
          <p:cNvSpPr/>
          <p:nvPr/>
        </p:nvSpPr>
        <p:spPr>
          <a:xfrm>
            <a:off x="107504" y="5157192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Обяснява им какво се е случило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endParaRPr lang="en-GB" dirty="0"/>
          </a:p>
        </p:txBody>
      </p:sp>
      <p:sp>
        <p:nvSpPr>
          <p:cNvPr id="4" name="Овално изнесено означение 3"/>
          <p:cNvSpPr/>
          <p:nvPr/>
        </p:nvSpPr>
        <p:spPr>
          <a:xfrm>
            <a:off x="2915816" y="1936284"/>
            <a:ext cx="3600400" cy="1420708"/>
          </a:xfrm>
          <a:prstGeom prst="wedgeEllipseCallout">
            <a:avLst>
              <a:gd name="adj1" fmla="val 260"/>
              <a:gd name="adj2" fmla="val -45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5" name="Текстово поле 4"/>
          <p:cNvSpPr txBox="1"/>
          <p:nvPr/>
        </p:nvSpPr>
        <p:spPr>
          <a:xfrm>
            <a:off x="3235142" y="2184973"/>
            <a:ext cx="320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Ще се върнем с теб, за да се уверим, че е ок. Тези звучат като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гадняри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08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1" t="5973" r="19856" b="5555"/>
          <a:stretch/>
        </p:blipFill>
        <p:spPr>
          <a:xfrm>
            <a:off x="1742" y="0"/>
            <a:ext cx="8170658" cy="501317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5AB1AE20-FF72-4F15-AE4B-639408551A86}"/>
              </a:ext>
            </a:extLst>
          </p:cNvPr>
          <p:cNvSpPr/>
          <p:nvPr/>
        </p:nvSpPr>
        <p:spPr>
          <a:xfrm>
            <a:off x="107504" y="5013176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Междувременно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е с новото си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гадже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’. 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369DB64-D5CB-4C07-A6EA-15C95E9CA55D}"/>
              </a:ext>
            </a:extLst>
          </p:cNvPr>
          <p:cNvSpPr/>
          <p:nvPr/>
        </p:nvSpPr>
        <p:spPr>
          <a:xfrm>
            <a:off x="126900" y="5877272"/>
            <a:ext cx="76854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си мисли: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Не съм сигурна какво да правя. По-добре да отида с него,  все пак ще ставаме гаджета.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en-GB" dirty="0"/>
          </a:p>
        </p:txBody>
      </p:sp>
      <p:sp>
        <p:nvSpPr>
          <p:cNvPr id="5" name="Rectangle 2">
            <a:extLst>
              <a:ext uri="{FF2B5EF4-FFF2-40B4-BE49-F238E27FC236}">
                <a16:creationId xmlns="" xmlns:a16="http://schemas.microsoft.com/office/drawing/2014/main" id="{5AB1AE20-FF72-4F15-AE4B-639408551A86}"/>
              </a:ext>
            </a:extLst>
          </p:cNvPr>
          <p:cNvSpPr/>
          <p:nvPr/>
        </p:nvSpPr>
        <p:spPr>
          <a:xfrm>
            <a:off x="107504" y="5435932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Той пита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 „Искаш ли да те повозя с колата?“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endParaRPr lang="en-GB" dirty="0"/>
          </a:p>
        </p:txBody>
      </p:sp>
      <p:sp>
        <p:nvSpPr>
          <p:cNvPr id="6" name="Овално изнесено означение 5"/>
          <p:cNvSpPr/>
          <p:nvPr/>
        </p:nvSpPr>
        <p:spPr>
          <a:xfrm>
            <a:off x="3235142" y="455420"/>
            <a:ext cx="2993042" cy="1420708"/>
          </a:xfrm>
          <a:prstGeom prst="wedgeEllipseCallout">
            <a:avLst>
              <a:gd name="adj1" fmla="val 2024"/>
              <a:gd name="adj2" fmla="val -5013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7" name="Текстово поле 6"/>
          <p:cNvSpPr txBox="1"/>
          <p:nvPr/>
        </p:nvSpPr>
        <p:spPr>
          <a:xfrm>
            <a:off x="3603888" y="704109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„Искаш ли да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отидем да те 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повозя с колата?“</a:t>
            </a:r>
          </a:p>
        </p:txBody>
      </p:sp>
    </p:spTree>
    <p:extLst>
      <p:ext uri="{BB962C8B-B14F-4D97-AF65-F5344CB8AC3E}">
        <p14:creationId xmlns:p14="http://schemas.microsoft.com/office/powerpoint/2010/main" val="349808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3" t="5973" r="19562" b="5277"/>
          <a:stretch/>
        </p:blipFill>
        <p:spPr>
          <a:xfrm>
            <a:off x="-17592" y="23297"/>
            <a:ext cx="8478024" cy="498987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4D837CE2-FA7F-4640-A1CD-230739CFAC3C}"/>
              </a:ext>
            </a:extLst>
          </p:cNvPr>
          <p:cNvSpPr/>
          <p:nvPr/>
        </p:nvSpPr>
        <p:spPr>
          <a:xfrm>
            <a:off x="611560" y="5229200"/>
            <a:ext cx="3457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Тъкмо тогава дотичва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...</a:t>
            </a:r>
            <a:endParaRPr lang="en-GB" dirty="0"/>
          </a:p>
        </p:txBody>
      </p:sp>
      <p:sp>
        <p:nvSpPr>
          <p:cNvPr id="4" name="Овално изнесено означение 3"/>
          <p:cNvSpPr/>
          <p:nvPr/>
        </p:nvSpPr>
        <p:spPr>
          <a:xfrm>
            <a:off x="3131839" y="107774"/>
            <a:ext cx="2127623" cy="1420708"/>
          </a:xfrm>
          <a:prstGeom prst="wedgeEllipseCallout">
            <a:avLst>
              <a:gd name="adj1" fmla="val 2024"/>
              <a:gd name="adj2" fmla="val -5013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5" name="Текстово поле 4"/>
          <p:cNvSpPr txBox="1"/>
          <p:nvPr/>
        </p:nvSpPr>
        <p:spPr>
          <a:xfrm>
            <a:off x="3275857" y="494962"/>
            <a:ext cx="19836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Всичко наред ли е?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Овално изнесено означение 5"/>
          <p:cNvSpPr/>
          <p:nvPr/>
        </p:nvSpPr>
        <p:spPr>
          <a:xfrm>
            <a:off x="5411862" y="818127"/>
            <a:ext cx="2760538" cy="1242721"/>
          </a:xfrm>
          <a:prstGeom prst="wedgeEllipseCallout">
            <a:avLst>
              <a:gd name="adj1" fmla="val 2024"/>
              <a:gd name="adj2" fmla="val -5013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7" name="Текстово поле 6"/>
          <p:cNvSpPr txBox="1"/>
          <p:nvPr/>
        </p:nvSpPr>
        <p:spPr>
          <a:xfrm>
            <a:off x="5508104" y="1054477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Ще отидем да се повозим с колата му.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46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5" t="5973" r="19463" b="5555"/>
          <a:stretch/>
        </p:blipFill>
        <p:spPr>
          <a:xfrm>
            <a:off x="0" y="0"/>
            <a:ext cx="8388424" cy="494116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9557463A-3286-4C86-85DF-490389BEA287}"/>
              </a:ext>
            </a:extLst>
          </p:cNvPr>
          <p:cNvSpPr/>
          <p:nvPr/>
        </p:nvSpPr>
        <p:spPr>
          <a:xfrm>
            <a:off x="176212" y="5099348"/>
            <a:ext cx="73481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Новият приятел на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ѝ казва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Слушай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айде някой друг път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.’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 бързо изчезва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…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FCC20C9C-3536-4C49-AFDA-E60046417FBF}"/>
              </a:ext>
            </a:extLst>
          </p:cNvPr>
          <p:cNvSpPr/>
          <p:nvPr/>
        </p:nvSpPr>
        <p:spPr>
          <a:xfrm>
            <a:off x="176212" y="5861924"/>
            <a:ext cx="82122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е тъжна и си мисли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: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‘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Никога няма да си намеря гадже</a:t>
            </a:r>
            <a:r>
              <a:rPr lang="bg-BG" dirty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!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endParaRPr lang="en-GB" dirty="0"/>
          </a:p>
        </p:txBody>
      </p:sp>
      <p:sp>
        <p:nvSpPr>
          <p:cNvPr id="5" name="Овално изнесено означение 4"/>
          <p:cNvSpPr/>
          <p:nvPr/>
        </p:nvSpPr>
        <p:spPr>
          <a:xfrm>
            <a:off x="3131839" y="107774"/>
            <a:ext cx="2127623" cy="1420708"/>
          </a:xfrm>
          <a:prstGeom prst="wedgeEllipseCallout">
            <a:avLst>
              <a:gd name="adj1" fmla="val 2024"/>
              <a:gd name="adj2" fmla="val -5013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6" name="Текстово поле 5"/>
          <p:cNvSpPr txBox="1"/>
          <p:nvPr/>
        </p:nvSpPr>
        <p:spPr>
          <a:xfrm>
            <a:off x="3416717" y="494962"/>
            <a:ext cx="1842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И аз идвам!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Облаковидно изнесено означение 8"/>
          <p:cNvSpPr/>
          <p:nvPr/>
        </p:nvSpPr>
        <p:spPr>
          <a:xfrm>
            <a:off x="4972382" y="253676"/>
            <a:ext cx="3416042" cy="1807172"/>
          </a:xfrm>
          <a:prstGeom prst="cloudCallout">
            <a:avLst>
              <a:gd name="adj1" fmla="val 20657"/>
              <a:gd name="adj2" fmla="val 726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0" name="Текстово поле 9"/>
          <p:cNvSpPr txBox="1"/>
          <p:nvPr/>
        </p:nvSpPr>
        <p:spPr>
          <a:xfrm>
            <a:off x="5451599" y="695597"/>
            <a:ext cx="29368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Защо не се разкара тоя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Всичко ще развали!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292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9" t="5833" r="19758" b="5833"/>
          <a:stretch/>
        </p:blipFill>
        <p:spPr>
          <a:xfrm>
            <a:off x="0" y="0"/>
            <a:ext cx="8172400" cy="508518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B044BB62-4774-4931-B18D-5498D4438FE7}"/>
              </a:ext>
            </a:extLst>
          </p:cNvPr>
          <p:cNvSpPr/>
          <p:nvPr/>
        </p:nvSpPr>
        <p:spPr>
          <a:xfrm>
            <a:off x="107504" y="5229200"/>
            <a:ext cx="6048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Луиз прегръща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Тя я разбира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93B9596C-922B-478F-AB98-6E049BDC7045}"/>
              </a:ext>
            </a:extLst>
          </p:cNvPr>
          <p:cNvSpPr/>
          <p:nvPr/>
        </p:nvSpPr>
        <p:spPr>
          <a:xfrm>
            <a:off x="107504" y="5625197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Луиз иска да развесели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Тя предлага: 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’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Ей, другата седмица със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Зейн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и няколко негови приятели ще ходим на боулинг.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/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Защо не дойдете и вие с </a:t>
            </a: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Холи</a:t>
            </a:r>
            <a:r>
              <a:rPr lang="en-GB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?’</a:t>
            </a:r>
            <a:endParaRPr lang="en-GB" dirty="0"/>
          </a:p>
        </p:txBody>
      </p:sp>
      <p:sp>
        <p:nvSpPr>
          <p:cNvPr id="5" name="Овално изнесено означение 4"/>
          <p:cNvSpPr/>
          <p:nvPr/>
        </p:nvSpPr>
        <p:spPr>
          <a:xfrm>
            <a:off x="2267744" y="-36242"/>
            <a:ext cx="5400600" cy="2241106"/>
          </a:xfrm>
          <a:prstGeom prst="wedgeEllipseCallout">
            <a:avLst>
              <a:gd name="adj1" fmla="val 2024"/>
              <a:gd name="adj2" fmla="val -5013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а</a:t>
            </a:r>
            <a:endParaRPr lang="bg-BG" dirty="0"/>
          </a:p>
        </p:txBody>
      </p:sp>
      <p:sp>
        <p:nvSpPr>
          <p:cNvPr id="6" name="Текстово поле 5"/>
          <p:cNvSpPr txBox="1"/>
          <p:nvPr/>
        </p:nvSpPr>
        <p:spPr>
          <a:xfrm>
            <a:off x="2699792" y="345647"/>
            <a:ext cx="47915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Този беше малко странен!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err="1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Ейми</a:t>
            </a: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, ти заслужаваш някой по-свестен. Освен това трябва да опознаеш някой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много добре, преди да се качиш </a:t>
            </a:r>
            <a:b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</a:br>
            <a:r>
              <a:rPr lang="bg-BG" dirty="0" smtClean="0">
                <a:latin typeface="Century Gothic" panose="020B050202020202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в кола с него.</a:t>
            </a:r>
            <a:endParaRPr lang="bg-BG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27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6"/>
          <p:cNvSpPr>
            <a:spLocks noGrp="1" noChangeArrowheads="1"/>
          </p:cNvSpPr>
          <p:nvPr>
            <p:ph type="title"/>
          </p:nvPr>
        </p:nvSpPr>
        <p:spPr>
          <a:xfrm>
            <a:off x="179512" y="76200"/>
            <a:ext cx="9073008" cy="1066800"/>
          </a:xfrm>
        </p:spPr>
        <p:txBody>
          <a:bodyPr numCol="1"/>
          <a:lstStyle/>
          <a:p>
            <a:pPr eaLnBrk="1" hangingPunct="1"/>
            <a:r>
              <a:rPr lang="bg-BG" sz="4400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Да останем в безопасност онлайн</a:t>
            </a:r>
            <a:endParaRPr lang="en-US" sz="4400" dirty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23554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3563888" y="1052736"/>
            <a:ext cx="5688632" cy="5856064"/>
          </a:xfrm>
        </p:spPr>
        <p:txBody>
          <a:bodyPr numCol="1"/>
          <a:lstStyle/>
          <a:p>
            <a:pPr marL="0" indent="0" eaLnBrk="1" hangingPunct="1">
              <a:buNone/>
            </a:pPr>
            <a:r>
              <a:rPr lang="bg-BG" sz="4000" b="1" dirty="0" smtClean="0">
                <a:latin typeface="Arial" charset="0"/>
                <a:ea typeface="ＭＳ Ｐゴシック" charset="0"/>
              </a:rPr>
              <a:t>Ще поговорим за</a:t>
            </a:r>
            <a:r>
              <a:rPr lang="en-US" sz="4000" b="1" dirty="0" smtClean="0">
                <a:latin typeface="Arial" charset="0"/>
                <a:ea typeface="ＭＳ Ｐゴシック" charset="0"/>
              </a:rPr>
              <a:t>:</a:t>
            </a:r>
            <a:endParaRPr lang="en-US" sz="4000" b="1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Какво са социалните медии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?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Кое е добро и кое - лошо</a:t>
            </a:r>
            <a:r>
              <a:rPr lang="en-US" sz="3200" dirty="0" smtClean="0">
                <a:latin typeface="Arial" charset="0"/>
                <a:ea typeface="ＭＳ Ｐゴシック" charset="0"/>
              </a:rPr>
              <a:t>?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Сексуална експлоатация в социалните медии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Как се пазим?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Какво да правим, ако сме разтревожени?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bg-BG" sz="3200" dirty="0" smtClean="0">
                <a:latin typeface="Arial" charset="0"/>
                <a:ea typeface="ＭＳ Ｐゴシック" charset="0"/>
              </a:rPr>
              <a:t>Къде да търсим помощ?</a:t>
            </a:r>
            <a:endParaRPr lang="en-US" sz="3200" dirty="0">
              <a:latin typeface="Arial" charset="0"/>
              <a:ea typeface="ＭＳ Ｐゴシック" charset="0"/>
            </a:endParaRPr>
          </a:p>
          <a:p>
            <a:pPr marL="0" indent="0" eaLnBrk="1" hangingPunct="1">
              <a:buNone/>
            </a:pPr>
            <a:endParaRPr lang="en-US" dirty="0">
              <a:latin typeface="Arial" charset="0"/>
              <a:ea typeface="ＭＳ Ｐゴシック" charset="0"/>
            </a:endParaRPr>
          </a:p>
          <a:p>
            <a:pPr eaLnBrk="1" hangingPunct="1"/>
            <a:endParaRPr lang="en-US" dirty="0">
              <a:latin typeface="Arial" charset="0"/>
              <a:ea typeface="ＭＳ Ｐゴシック" charset="0"/>
            </a:endParaRPr>
          </a:p>
        </p:txBody>
      </p:sp>
      <p:pic>
        <p:nvPicPr>
          <p:cNvPr id="20483" name="ClipArt Placeholder 4"/>
          <p:cNvPicPr>
            <a:picLocks noGrp="1" noChangeAspect="1"/>
          </p:cNvPicPr>
          <p:nvPr>
            <p:ph type="clipArt" sz="half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3527" y="1484784"/>
            <a:ext cx="3021577" cy="4392488"/>
          </a:xfrm>
        </p:spPr>
      </p:pic>
    </p:spTree>
    <p:extLst>
      <p:ext uri="{BB962C8B-B14F-4D97-AF65-F5344CB8AC3E}">
        <p14:creationId xmlns:p14="http://schemas.microsoft.com/office/powerpoint/2010/main" val="56684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bg-BG" sz="5200" dirty="0" smtClean="0">
                <a:solidFill>
                  <a:srgbClr val="FF0000"/>
                </a:solidFill>
              </a:rPr>
              <a:t>Какво са социалните медии</a:t>
            </a:r>
            <a:r>
              <a:rPr lang="en-US" sz="5200" dirty="0" smtClean="0">
                <a:solidFill>
                  <a:srgbClr val="FF0000"/>
                </a:solidFill>
              </a:rPr>
              <a:t>?</a:t>
            </a:r>
            <a:endParaRPr lang="en-US" sz="5200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762872" cy="4525963"/>
          </a:xfrm>
        </p:spPr>
        <p:txBody>
          <a:bodyPr/>
          <a:lstStyle/>
          <a:p>
            <a:r>
              <a:rPr lang="bg-BG" dirty="0" smtClean="0"/>
              <a:t>Телефон</a:t>
            </a:r>
            <a:r>
              <a:rPr lang="en-US" dirty="0" smtClean="0"/>
              <a:t>, </a:t>
            </a:r>
            <a:r>
              <a:rPr lang="bg-BG" dirty="0" err="1" smtClean="0"/>
              <a:t>таблет</a:t>
            </a:r>
            <a:r>
              <a:rPr lang="en-US" dirty="0" smtClean="0"/>
              <a:t>, </a:t>
            </a:r>
            <a:r>
              <a:rPr lang="bg-BG" dirty="0" smtClean="0"/>
              <a:t>компютър</a:t>
            </a:r>
            <a:endParaRPr lang="en-US" dirty="0"/>
          </a:p>
          <a:p>
            <a:r>
              <a:rPr lang="bg-BG" dirty="0" smtClean="0"/>
              <a:t>Неща като </a:t>
            </a:r>
            <a:r>
              <a:rPr lang="en-US" dirty="0" smtClean="0"/>
              <a:t>Facebook</a:t>
            </a:r>
            <a:r>
              <a:rPr lang="en-US" dirty="0"/>
              <a:t>, Twitter, </a:t>
            </a:r>
            <a:r>
              <a:rPr lang="en-US" dirty="0" err="1"/>
              <a:t>Instagram</a:t>
            </a:r>
            <a:r>
              <a:rPr lang="en-US" dirty="0"/>
              <a:t>, </a:t>
            </a:r>
            <a:r>
              <a:rPr lang="en-US" dirty="0" err="1"/>
              <a:t>Snapchat</a:t>
            </a:r>
            <a:r>
              <a:rPr lang="en-US" dirty="0"/>
              <a:t>.</a:t>
            </a:r>
          </a:p>
          <a:p>
            <a:r>
              <a:rPr lang="bg-BG" dirty="0" smtClean="0"/>
              <a:t>Сайтове за запознанства</a:t>
            </a:r>
            <a:r>
              <a:rPr lang="en-US" dirty="0" smtClean="0"/>
              <a:t>.</a:t>
            </a:r>
            <a:endParaRPr lang="en-US" dirty="0"/>
          </a:p>
          <a:p>
            <a:r>
              <a:rPr lang="bg-BG" dirty="0" smtClean="0"/>
              <a:t>Начин да поддържаме връзка</a:t>
            </a:r>
            <a:r>
              <a:rPr lang="en-US" dirty="0" smtClean="0"/>
              <a:t>, </a:t>
            </a:r>
            <a:r>
              <a:rPr lang="bg-BG" dirty="0" smtClean="0"/>
              <a:t>да разберем какво се случва</a:t>
            </a:r>
            <a:r>
              <a:rPr lang="en-US" dirty="0" smtClean="0"/>
              <a:t>, </a:t>
            </a:r>
            <a:r>
              <a:rPr lang="bg-BG" dirty="0" smtClean="0"/>
              <a:t>да се сприятеляваме.</a:t>
            </a:r>
            <a:endParaRPr lang="en-US" dirty="0"/>
          </a:p>
        </p:txBody>
      </p:sp>
      <p:pic>
        <p:nvPicPr>
          <p:cNvPr id="7" name="Content Placeholder 6" descr="skd188257sdc.pn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5" r="8675"/>
          <a:stretch>
            <a:fillRect/>
          </a:stretch>
        </p:blipFill>
        <p:spPr>
          <a:xfrm>
            <a:off x="6804248" y="1600200"/>
            <a:ext cx="1882552" cy="2109731"/>
          </a:xfrm>
        </p:spPr>
      </p:pic>
      <p:pic>
        <p:nvPicPr>
          <p:cNvPr id="1026" name="Picture 2" descr="Mobile Phone">
            <a:extLst>
              <a:ext uri="{FF2B5EF4-FFF2-40B4-BE49-F238E27FC236}">
                <a16:creationId xmlns="" xmlns:a16="http://schemas.microsoft.com/office/drawing/2014/main" id="{35B008D8-5F56-49A8-BF1B-AC6799859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09931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39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5747"/>
            <a:ext cx="8229600" cy="1143000"/>
          </a:xfrm>
        </p:spPr>
        <p:txBody>
          <a:bodyPr/>
          <a:lstStyle/>
          <a:p>
            <a:pPr algn="ctr"/>
            <a:r>
              <a:rPr lang="bg-BG" sz="6000" dirty="0" smtClean="0">
                <a:solidFill>
                  <a:srgbClr val="FF0000"/>
                </a:solidFill>
              </a:rPr>
              <a:t>Социални медии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019869"/>
            <a:ext cx="8229600" cy="4857403"/>
          </a:xfrm>
        </p:spPr>
        <p:txBody>
          <a:bodyPr/>
          <a:lstStyle/>
          <a:p>
            <a:r>
              <a:rPr lang="bg-BG" sz="2600" dirty="0" smtClean="0"/>
              <a:t>За какво ги ползвате</a:t>
            </a:r>
            <a:r>
              <a:rPr lang="en-US" sz="2600" dirty="0" smtClean="0"/>
              <a:t>?</a:t>
            </a:r>
            <a:endParaRPr lang="en-US" sz="2600" dirty="0"/>
          </a:p>
          <a:p>
            <a:r>
              <a:rPr lang="bg-BG" sz="2600" dirty="0" smtClean="0"/>
              <a:t>Кои приложения ползвате</a:t>
            </a:r>
            <a:r>
              <a:rPr lang="en-US" sz="2600" dirty="0" smtClean="0"/>
              <a:t>?</a:t>
            </a:r>
            <a:endParaRPr lang="en-US" sz="2600" dirty="0"/>
          </a:p>
          <a:p>
            <a:r>
              <a:rPr lang="bg-BG" sz="2600" dirty="0" smtClean="0"/>
              <a:t>Някога били ли сте притеснени от нещо</a:t>
            </a:r>
            <a:r>
              <a:rPr lang="en-US" sz="2600" dirty="0" smtClean="0"/>
              <a:t>?</a:t>
            </a:r>
            <a:endParaRPr lang="en-US" sz="2600" dirty="0"/>
          </a:p>
          <a:p>
            <a:r>
              <a:rPr lang="bg-BG" sz="2600" dirty="0"/>
              <a:t>Някога </a:t>
            </a:r>
            <a:r>
              <a:rPr lang="bg-BG" sz="2600" dirty="0" smtClean="0"/>
              <a:t>правили ли сте нещо, което не е трябвало да правите</a:t>
            </a:r>
            <a:r>
              <a:rPr lang="en-US" sz="2600" dirty="0" smtClean="0"/>
              <a:t>?</a:t>
            </a:r>
            <a:endParaRPr lang="en-US" sz="2600" dirty="0"/>
          </a:p>
          <a:p>
            <a:r>
              <a:rPr lang="bg-BG" sz="2600" dirty="0" smtClean="0"/>
              <a:t>Кои са добрите и лошите страни на тези медии</a:t>
            </a:r>
            <a:r>
              <a:rPr lang="en-US" sz="2600" dirty="0" smtClean="0"/>
              <a:t>?</a:t>
            </a:r>
            <a:endParaRPr lang="en-US" sz="2600" dirty="0"/>
          </a:p>
        </p:txBody>
      </p:sp>
      <p:pic>
        <p:nvPicPr>
          <p:cNvPr id="8" name="Picture 7" descr="Screen Shot 2017-09-27 at 13.37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927243"/>
            <a:ext cx="6781800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936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Казваме </a:t>
            </a:r>
            <a:r>
              <a:rPr lang="bg-BG" sz="6000" i="1" dirty="0" smtClean="0">
                <a:solidFill>
                  <a:srgbClr val="FF0000"/>
                </a:solidFill>
              </a:rPr>
              <a:t>да</a:t>
            </a:r>
            <a:r>
              <a:rPr lang="bg-BG" sz="6000" dirty="0" smtClean="0">
                <a:solidFill>
                  <a:srgbClr val="FF0000"/>
                </a:solidFill>
              </a:rPr>
              <a:t> на</a:t>
            </a:r>
            <a:r>
              <a:rPr lang="en-US" sz="6000" dirty="0" smtClean="0">
                <a:solidFill>
                  <a:srgbClr val="FF0000"/>
                </a:solidFill>
              </a:rPr>
              <a:t>. . . 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4008" y="1523925"/>
            <a:ext cx="4244280" cy="5289451"/>
          </a:xfrm>
        </p:spPr>
        <p:txBody>
          <a:bodyPr/>
          <a:lstStyle/>
          <a:p>
            <a:r>
              <a:rPr lang="bg-BG" dirty="0" smtClean="0"/>
              <a:t>Да се свързваме с хората</a:t>
            </a:r>
            <a:endParaRPr lang="en-US" dirty="0"/>
          </a:p>
          <a:p>
            <a:r>
              <a:rPr lang="bg-BG" dirty="0" smtClean="0"/>
              <a:t>Да продължим да се чуваме с някого</a:t>
            </a:r>
            <a:endParaRPr lang="en-US" dirty="0"/>
          </a:p>
          <a:p>
            <a:r>
              <a:rPr lang="bg-BG" dirty="0" smtClean="0"/>
              <a:t>Да говорим за себе си</a:t>
            </a:r>
            <a:endParaRPr lang="en-US" dirty="0"/>
          </a:p>
          <a:p>
            <a:r>
              <a:rPr lang="bg-BG" dirty="0" smtClean="0"/>
              <a:t>За връзка със стари приятели</a:t>
            </a:r>
            <a:endParaRPr lang="en-US" dirty="0"/>
          </a:p>
          <a:p>
            <a:r>
              <a:rPr lang="bg-BG" dirty="0" smtClean="0"/>
              <a:t>За уговорки</a:t>
            </a:r>
            <a:endParaRPr lang="en-US" dirty="0"/>
          </a:p>
          <a:p>
            <a:r>
              <a:rPr lang="bg-BG" dirty="0" smtClean="0"/>
              <a:t>Забавление</a:t>
            </a:r>
            <a:endParaRPr lang="en-US" dirty="0"/>
          </a:p>
          <a:p>
            <a:r>
              <a:rPr lang="bg-BG" dirty="0" smtClean="0"/>
              <a:t>Лесно и евтино</a:t>
            </a:r>
            <a:endParaRPr lang="en-US" dirty="0"/>
          </a:p>
        </p:txBody>
      </p:sp>
      <p:pic>
        <p:nvPicPr>
          <p:cNvPr id="6" name="Content Placeholder 5" descr="Screen Shot 2017-09-27 at 13.45.28.pn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7" r="527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8426990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Казваме </a:t>
            </a:r>
            <a:r>
              <a:rPr lang="bg-BG" sz="6000" i="1" dirty="0" smtClean="0">
                <a:solidFill>
                  <a:srgbClr val="FF0000"/>
                </a:solidFill>
              </a:rPr>
              <a:t>не</a:t>
            </a:r>
            <a:r>
              <a:rPr lang="bg-BG" sz="6000" dirty="0" smtClean="0">
                <a:solidFill>
                  <a:srgbClr val="FF0000"/>
                </a:solidFill>
              </a:rPr>
              <a:t> на</a:t>
            </a:r>
            <a:r>
              <a:rPr lang="en-US" sz="6000" dirty="0" smtClean="0">
                <a:solidFill>
                  <a:srgbClr val="FF0000"/>
                </a:solidFill>
              </a:rPr>
              <a:t>. </a:t>
            </a:r>
            <a:r>
              <a:rPr lang="en-US" sz="6000" dirty="0">
                <a:solidFill>
                  <a:srgbClr val="FF0000"/>
                </a:solidFill>
              </a:rPr>
              <a:t>. 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23928" y="2060848"/>
            <a:ext cx="4762872" cy="3777283"/>
          </a:xfrm>
        </p:spPr>
        <p:txBody>
          <a:bodyPr/>
          <a:lstStyle/>
          <a:p>
            <a:r>
              <a:rPr lang="bg-BG" dirty="0" smtClean="0"/>
              <a:t>Да издаваме прекалено много неща за себе си.</a:t>
            </a:r>
            <a:endParaRPr lang="en-US" dirty="0"/>
          </a:p>
          <a:p>
            <a:r>
              <a:rPr lang="bg-BG" dirty="0" smtClean="0"/>
              <a:t>Да ни подмамят или измамят.</a:t>
            </a:r>
            <a:endParaRPr lang="en-US" dirty="0"/>
          </a:p>
          <a:p>
            <a:r>
              <a:rPr lang="bg-BG" dirty="0" smtClean="0"/>
              <a:t>Някой може да ви ‚хакне </a:t>
            </a:r>
            <a:r>
              <a:rPr lang="bg-BG" dirty="0" err="1" smtClean="0"/>
              <a:t>акаунта‘</a:t>
            </a:r>
            <a:r>
              <a:rPr lang="bg-BG" dirty="0" smtClean="0"/>
              <a:t>.</a:t>
            </a:r>
            <a:endParaRPr lang="en-US" dirty="0"/>
          </a:p>
          <a:p>
            <a:r>
              <a:rPr lang="bg-BG" dirty="0" smtClean="0"/>
              <a:t>Може да не знаете с кого всъщност разговаряте.</a:t>
            </a:r>
            <a:endParaRPr lang="en-US" dirty="0"/>
          </a:p>
          <a:p>
            <a:r>
              <a:rPr lang="bg-BG" dirty="0" smtClean="0"/>
              <a:t>Може да станете жертва на измама.</a:t>
            </a:r>
            <a:endParaRPr lang="en-US" dirty="0"/>
          </a:p>
        </p:txBody>
      </p:sp>
      <p:pic>
        <p:nvPicPr>
          <p:cNvPr id="5" name="Content Placeholder 4" descr="Screen Shot 2017-09-27 at 13.47.58.pn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9" r="5809"/>
          <a:stretch>
            <a:fillRect/>
          </a:stretch>
        </p:blipFill>
        <p:spPr>
          <a:xfrm>
            <a:off x="467545" y="2348880"/>
            <a:ext cx="3096344" cy="346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03285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02185B7-312D-4423-B307-F04B44996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365125"/>
            <a:ext cx="8263830" cy="1325563"/>
          </a:xfrm>
        </p:spPr>
        <p:txBody>
          <a:bodyPr>
            <a:noAutofit/>
          </a:bodyPr>
          <a:lstStyle/>
          <a:p>
            <a:r>
              <a:rPr lang="bg-BG" sz="4800" dirty="0" smtClean="0">
                <a:solidFill>
                  <a:srgbClr val="FF0000"/>
                </a:solidFill>
              </a:rPr>
              <a:t>Използване на приложения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3C0F952-7693-4C87-8062-1D7ABC7042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56792"/>
            <a:ext cx="3857534" cy="4620171"/>
          </a:xfrm>
        </p:spPr>
        <p:txBody>
          <a:bodyPr>
            <a:normAutofit/>
          </a:bodyPr>
          <a:lstStyle/>
          <a:p>
            <a:r>
              <a:rPr lang="bg-BG" sz="2400" dirty="0" smtClean="0"/>
              <a:t>Кои приложения са ви познати?</a:t>
            </a:r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bg-BG" sz="2400" dirty="0" smtClean="0"/>
              <a:t>Кажете ни кои други приложения използвате</a:t>
            </a:r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bg-BG" sz="2400" dirty="0" smtClean="0"/>
              <a:t>Някой има ли канал </a:t>
            </a:r>
            <a:br>
              <a:rPr lang="bg-BG" sz="2400" dirty="0" smtClean="0"/>
            </a:br>
            <a:r>
              <a:rPr lang="bg-BG" sz="2400" dirty="0" smtClean="0"/>
              <a:t>в </a:t>
            </a:r>
            <a:r>
              <a:rPr lang="en-GB" sz="2400" dirty="0" err="1" smtClean="0"/>
              <a:t>Youtube</a:t>
            </a:r>
            <a:r>
              <a:rPr lang="en-GB" sz="2400" dirty="0" smtClean="0"/>
              <a:t>?</a:t>
            </a:r>
            <a:endParaRPr lang="en-GB" sz="2400" dirty="0"/>
          </a:p>
          <a:p>
            <a:endParaRPr lang="en-GB" sz="1700" dirty="0"/>
          </a:p>
        </p:txBody>
      </p:sp>
      <p:pic>
        <p:nvPicPr>
          <p:cNvPr id="3074" name="Picture 2" descr="https://1c9f1abc8c04eff6c99c-08042167a17cea8800ec8dbb0299ae3b.ssl.cf3.rackcdn.com/images/pic3v_xTxyR5J.focus-none.fill-640x320.jpg">
            <a:extLst>
              <a:ext uri="{FF2B5EF4-FFF2-40B4-BE49-F238E27FC236}">
                <a16:creationId xmlns="" xmlns:a16="http://schemas.microsoft.com/office/drawing/2014/main" id="{5D91C072-49E7-425C-AF08-040F940361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7" r="31645" b="-2"/>
          <a:stretch/>
        </p:blipFill>
        <p:spPr bwMode="auto">
          <a:xfrm>
            <a:off x="4486184" y="1690688"/>
            <a:ext cx="4029166" cy="368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44451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6000" dirty="0" smtClean="0">
                <a:solidFill>
                  <a:srgbClr val="FF0000"/>
                </a:solidFill>
              </a:rPr>
              <a:t>Да остане лично</a:t>
            </a:r>
            <a:r>
              <a:rPr lang="en-US" sz="6000" dirty="0" smtClean="0">
                <a:solidFill>
                  <a:srgbClr val="FF0000"/>
                </a:solidFill>
              </a:rPr>
              <a:t>?</a:t>
            </a:r>
            <a:endParaRPr lang="en-US" sz="6000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Screen Shot 2017-09-21 at 12.55.22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2" b="11642"/>
          <a:stretch>
            <a:fillRect/>
          </a:stretch>
        </p:blipFill>
        <p:spPr>
          <a:xfrm>
            <a:off x="1115616" y="1844824"/>
            <a:ext cx="6851104" cy="3767843"/>
          </a:xfrm>
        </p:spPr>
      </p:pic>
    </p:spTree>
    <p:extLst>
      <p:ext uri="{BB962C8B-B14F-4D97-AF65-F5344CB8AC3E}">
        <p14:creationId xmlns:p14="http://schemas.microsoft.com/office/powerpoint/2010/main" val="153732766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6000" dirty="0" smtClean="0">
                <a:solidFill>
                  <a:srgbClr val="FF0000"/>
                </a:solidFill>
              </a:rPr>
              <a:t>Алекс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4400" dirty="0"/>
              <a:t>Къде направи грешка</a:t>
            </a:r>
            <a:r>
              <a:rPr lang="en-US" sz="4400" dirty="0"/>
              <a:t>?   </a:t>
            </a:r>
          </a:p>
          <a:p>
            <a:pPr marL="0" indent="0">
              <a:buNone/>
            </a:pPr>
            <a:endParaRPr lang="en-US" sz="4400" dirty="0"/>
          </a:p>
          <a:p>
            <a:r>
              <a:rPr lang="bg-BG" sz="4400" dirty="0"/>
              <a:t>Какво трябваше да направи</a:t>
            </a:r>
            <a:r>
              <a:rPr lang="en-US" sz="4400" dirty="0"/>
              <a:t>?</a:t>
            </a:r>
          </a:p>
        </p:txBody>
      </p:sp>
      <p:pic>
        <p:nvPicPr>
          <p:cNvPr id="6" name="Content Placeholder 5" descr="Screen Shot 2017-09-27 at 13.45.28.p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7" r="5277"/>
          <a:stretch>
            <a:fillRect/>
          </a:stretch>
        </p:blipFill>
        <p:spPr>
          <a:xfrm>
            <a:off x="5508104" y="3861048"/>
            <a:ext cx="2130940" cy="1872208"/>
          </a:xfrm>
        </p:spPr>
      </p:pic>
      <p:pic>
        <p:nvPicPr>
          <p:cNvPr id="7" name="Picture 6" descr="Screen Shot 2017-09-27 at 13.47.5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484784"/>
            <a:ext cx="2108311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6511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31A2316-49F5-4AAA-B890-322230259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Да се пазим</a:t>
            </a:r>
            <a:endParaRPr lang="en-GB" sz="6000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Screen Shot 2017-09-21 at 13.53.21.png">
            <a:extLst>
              <a:ext uri="{FF2B5EF4-FFF2-40B4-BE49-F238E27FC236}">
                <a16:creationId xmlns="" xmlns:a16="http://schemas.microsoft.com/office/drawing/2014/main" id="{2E642E90-71EE-48EA-BAD8-E1B4C4FC49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" b="61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6380834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6000" dirty="0" err="1" smtClean="0">
                <a:solidFill>
                  <a:srgbClr val="FF0000"/>
                </a:solidFill>
              </a:rPr>
              <a:t>Жаки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sz="4400" dirty="0" smtClean="0"/>
              <a:t>Къде направи грешка</a:t>
            </a:r>
            <a:r>
              <a:rPr lang="en-US" sz="4400" dirty="0" smtClean="0"/>
              <a:t>?   </a:t>
            </a:r>
            <a:endParaRPr lang="en-US" sz="4400" dirty="0"/>
          </a:p>
          <a:p>
            <a:pPr marL="0" indent="0">
              <a:buNone/>
            </a:pPr>
            <a:endParaRPr lang="en-US" sz="4400" dirty="0"/>
          </a:p>
          <a:p>
            <a:r>
              <a:rPr lang="bg-BG" sz="4400" dirty="0" smtClean="0"/>
              <a:t>Какво трябваше да направи</a:t>
            </a:r>
            <a:r>
              <a:rPr lang="en-US" sz="4400" dirty="0" smtClean="0"/>
              <a:t>?</a:t>
            </a:r>
            <a:endParaRPr lang="en-US" sz="4400" dirty="0"/>
          </a:p>
        </p:txBody>
      </p:sp>
      <p:pic>
        <p:nvPicPr>
          <p:cNvPr id="6" name="Content Placeholder 5" descr="Screen Shot 2017-09-27 at 13.45.28.p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7" r="5277"/>
          <a:stretch>
            <a:fillRect/>
          </a:stretch>
        </p:blipFill>
        <p:spPr>
          <a:xfrm>
            <a:off x="5508104" y="4077072"/>
            <a:ext cx="2130940" cy="1872208"/>
          </a:xfrm>
        </p:spPr>
      </p:pic>
      <p:pic>
        <p:nvPicPr>
          <p:cNvPr id="7" name="Picture 6" descr="Screen Shot 2017-09-27 at 13.47.5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484784"/>
            <a:ext cx="2108311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59864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5400" dirty="0" smtClean="0">
                <a:solidFill>
                  <a:srgbClr val="FF0000"/>
                </a:solidFill>
              </a:rPr>
              <a:t>Нашите правила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Наистина ли знаете с кого разговаряте</a:t>
            </a:r>
            <a:r>
              <a:rPr lang="en-US" dirty="0" smtClean="0"/>
              <a:t>?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Не публикувайте обидни снимки</a:t>
            </a:r>
            <a:r>
              <a:rPr lang="en-US" dirty="0" smtClean="0"/>
              <a:t>.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/>
              <a:t>Не </a:t>
            </a:r>
            <a:r>
              <a:rPr lang="bg-BG" dirty="0" smtClean="0"/>
              <a:t>споделяйте лични снимки</a:t>
            </a:r>
            <a:r>
              <a:rPr lang="en-US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Погледнете личните си настройки</a:t>
            </a:r>
            <a:r>
              <a:rPr lang="en-US" dirty="0" smtClean="0"/>
              <a:t>.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Не приемайте приятелство от никого, когото не познавате лично</a:t>
            </a:r>
            <a:r>
              <a:rPr lang="en-US" dirty="0" smtClean="0"/>
              <a:t>.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Не ходете на срещи с някого, с когото сте се запознали онлайн</a:t>
            </a:r>
            <a:r>
              <a:rPr lang="en-US" dirty="0" smtClean="0"/>
              <a:t>.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Не споделяйте пароли</a:t>
            </a:r>
            <a:r>
              <a:rPr lang="en-US" dirty="0" smtClean="0"/>
              <a:t>.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bg-BG" dirty="0" smtClean="0"/>
              <a:t>Ако нещо ви тревожи или разстройва,</a:t>
            </a:r>
            <a:br>
              <a:rPr lang="bg-BG" dirty="0" smtClean="0"/>
            </a:br>
            <a:r>
              <a:rPr lang="bg-BG" dirty="0" smtClean="0"/>
              <a:t>кажете на някого</a:t>
            </a:r>
            <a:r>
              <a:rPr lang="en-US" dirty="0" smtClean="0"/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131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E9D82D4-5A80-4334-81AC-D88FF4B95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err="1" smtClean="0">
                <a:solidFill>
                  <a:srgbClr val="FF0000"/>
                </a:solidFill>
              </a:rPr>
              <a:t>Чарли</a:t>
            </a:r>
            <a:endParaRPr lang="en-GB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1E2BBA9-282E-4E99-BCE9-55804D7637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bg-BG" dirty="0" smtClean="0"/>
              <a:t>Нека изгледаме този филм</a:t>
            </a:r>
            <a:endParaRPr lang="en-GB" dirty="0"/>
          </a:p>
          <a:p>
            <a:r>
              <a:rPr lang="bg-BG" dirty="0" smtClean="0"/>
              <a:t>Вдигнете червена карта, когато мислите, че </a:t>
            </a:r>
            <a:r>
              <a:rPr lang="bg-BG" dirty="0" err="1" smtClean="0"/>
              <a:t>Чарли</a:t>
            </a:r>
            <a:r>
              <a:rPr lang="bg-BG" dirty="0" smtClean="0"/>
              <a:t> е в опасност. </a:t>
            </a:r>
            <a:endParaRPr lang="en-GB" dirty="0"/>
          </a:p>
          <a:p>
            <a:r>
              <a:rPr lang="bg-BG" dirty="0" smtClean="0"/>
              <a:t>Макар той да е по-млад от вас, ние мислим, че всеки може да е </a:t>
            </a:r>
            <a:r>
              <a:rPr lang="bg-BG" i="1" dirty="0" smtClean="0"/>
              <a:t>склонен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3076" name="Picture 4" descr="Related image">
            <a:extLst>
              <a:ext uri="{FF2B5EF4-FFF2-40B4-BE49-F238E27FC236}">
                <a16:creationId xmlns="" xmlns:a16="http://schemas.microsoft.com/office/drawing/2014/main" id="{F5181D77-5A1F-4A44-9DA9-74C6D8E00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16821"/>
            <a:ext cx="4736000" cy="26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19727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Content Placeholder 2">
            <a:extLst>
              <a:ext uri="{FF2B5EF4-FFF2-40B4-BE49-F238E27FC236}">
                <a16:creationId xmlns="" xmlns:a16="http://schemas.microsoft.com/office/drawing/2014/main" id="{3FAF47FA-150C-408C-9B0B-7C04FD1E166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4" b="864"/>
          <a:stretch>
            <a:fillRect/>
          </a:stretch>
        </p:blipFill>
        <p:spPr/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A51BC19B-576B-4189-98D8-AB64F4372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bg-BG" altLang="en-US" sz="6600" dirty="0" smtClean="0">
                <a:solidFill>
                  <a:srgbClr val="FF0000"/>
                </a:solidFill>
              </a:rPr>
              <a:t>Викторина</a:t>
            </a:r>
            <a:endParaRPr lang="en-US" altLang="en-US" sz="6600" dirty="0">
              <a:solidFill>
                <a:srgbClr val="FF0000"/>
              </a:solidFill>
            </a:endParaRPr>
          </a:p>
        </p:txBody>
      </p:sp>
      <p:sp>
        <p:nvSpPr>
          <p:cNvPr id="8" name="Content Placeholder 3">
            <a:extLst>
              <a:ext uri="{FF2B5EF4-FFF2-40B4-BE49-F238E27FC236}">
                <a16:creationId xmlns="" xmlns:a16="http://schemas.microsoft.com/office/drawing/2014/main" id="{6D3AF0E5-23CB-40E6-9897-5AB0A21F0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bg-BG" dirty="0" smtClean="0"/>
              <a:t>Вдигнете ръка, ако</a:t>
            </a:r>
            <a:r>
              <a:rPr lang="en-US" dirty="0" smtClean="0"/>
              <a:t>:</a:t>
            </a:r>
            <a:endParaRPr lang="en-US" dirty="0"/>
          </a:p>
          <a:p>
            <a:pPr eaLnBrk="1" hangingPunct="1">
              <a:defRPr/>
            </a:pPr>
            <a:r>
              <a:rPr lang="bg-BG" dirty="0" smtClean="0"/>
              <a:t>Знаете какво е сексуална експлоатация</a:t>
            </a:r>
            <a:r>
              <a:rPr lang="en-US" dirty="0" smtClean="0"/>
              <a:t>?</a:t>
            </a:r>
            <a:endParaRPr lang="en-US" dirty="0"/>
          </a:p>
          <a:p>
            <a:pPr eaLnBrk="1" hangingPunct="1">
              <a:defRPr/>
            </a:pPr>
            <a:r>
              <a:rPr lang="bg-BG" dirty="0" smtClean="0"/>
              <a:t>Знаете как може да познаете, че се случва</a:t>
            </a:r>
            <a:r>
              <a:rPr lang="en-US" dirty="0" smtClean="0"/>
              <a:t>?</a:t>
            </a:r>
            <a:endParaRPr lang="en-US" dirty="0"/>
          </a:p>
          <a:p>
            <a:pPr eaLnBrk="1" hangingPunct="1">
              <a:defRPr/>
            </a:pPr>
            <a:r>
              <a:rPr lang="bg-BG" dirty="0" smtClean="0"/>
              <a:t>Знаете какво да правите, ако се случи?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12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2140A0C-D091-468C-AD67-A599CF62D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6000" dirty="0" smtClean="0">
                <a:solidFill>
                  <a:srgbClr val="FF0000"/>
                </a:solidFill>
              </a:rPr>
              <a:t>Какво следва</a:t>
            </a:r>
            <a:r>
              <a:rPr lang="en-GB" sz="6000" dirty="0" smtClean="0">
                <a:solidFill>
                  <a:srgbClr val="FF0000"/>
                </a:solidFill>
              </a:rPr>
              <a:t>?</a:t>
            </a:r>
            <a:endParaRPr lang="en-GB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A09704-C8EB-4DE9-80F9-A3DF28777B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dirty="0" smtClean="0"/>
              <a:t>Надяваме се да ви е харесало, че си поговорихме</a:t>
            </a:r>
            <a:r>
              <a:rPr lang="en-GB" dirty="0" smtClean="0"/>
              <a:t>.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Надяваме се да сме ви помогнали да се пазите от сексуална експлоатация, в живота и онлайн. 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Оставяме ви този лексикон, за да продължите да си мислите по темата.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След няколко месеца ще се върнем, за да видим как се справяте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2754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378904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Благодарим</a:t>
            </a:r>
            <a:r>
              <a:rPr lang="en-GB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8374"/>
            <a:ext cx="4772025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576" y="5245749"/>
            <a:ext cx="44981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www.bild.org.uk/HOPE</a:t>
            </a:r>
            <a:endParaRPr lang="bg-BG" sz="2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bg-BG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сътрудничество с:</a:t>
            </a:r>
            <a:endParaRPr lang="en-GB" sz="2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www.asociacija-sv-andrej.org</a:t>
            </a:r>
            <a:endParaRPr lang="en-GB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847727"/>
            <a:ext cx="2343150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5980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2462</Words>
  <Application>Microsoft Office PowerPoint</Application>
  <PresentationFormat>Bildschirmpräsentation (4:3)</PresentationFormat>
  <Paragraphs>369</Paragraphs>
  <Slides>72</Slides>
  <Notes>6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72</vt:i4>
      </vt:variant>
    </vt:vector>
  </HeadingPairs>
  <TitlesOfParts>
    <vt:vector size="73" baseType="lpstr">
      <vt:lpstr>Office Theme</vt:lpstr>
      <vt:lpstr>Проект Hope  Работна среща </vt:lpstr>
      <vt:lpstr>Проект HOPE</vt:lpstr>
      <vt:lpstr>Въведение</vt:lpstr>
      <vt:lpstr>PowerPoint-Präsentation</vt:lpstr>
      <vt:lpstr>Какво е HOPE (Надежда)?</vt:lpstr>
      <vt:lpstr>Как ще протече тази среща?</vt:lpstr>
      <vt:lpstr>Поверителност</vt:lpstr>
      <vt:lpstr>Викторина</vt:lpstr>
      <vt:lpstr>Къде да получим помощ? </vt:lpstr>
      <vt:lpstr>Връзки</vt:lpstr>
      <vt:lpstr>Кръг на връзките</vt:lpstr>
      <vt:lpstr>Връзки</vt:lpstr>
      <vt:lpstr>Партньорска връзка</vt:lpstr>
      <vt:lpstr>Какво е добра връзка?</vt:lpstr>
      <vt:lpstr>Добра връзка</vt:lpstr>
      <vt:lpstr>Добра връзка</vt:lpstr>
      <vt:lpstr>Добра връзка</vt:lpstr>
      <vt:lpstr>Игра на карти Връзки</vt:lpstr>
      <vt:lpstr>Да изгледаме това видео…</vt:lpstr>
      <vt:lpstr>Сексуална експлоатация е: </vt:lpstr>
      <vt:lpstr>Склоняването е: </vt:lpstr>
      <vt:lpstr>Добра връзка…?</vt:lpstr>
      <vt:lpstr>Да се пазим</vt:lpstr>
      <vt:lpstr>Кръг на Сигурност</vt:lpstr>
      <vt:lpstr>Кръг на Сигурност</vt:lpstr>
      <vt:lpstr>Кръг на Сигурност</vt:lpstr>
      <vt:lpstr>Какви са правата ви?</vt:lpstr>
      <vt:lpstr>Твоите права</vt:lpstr>
      <vt:lpstr>Да можем да казваме „НЕ“!!!</vt:lpstr>
      <vt:lpstr>Да можем да казваме „НЕ“!!!</vt:lpstr>
      <vt:lpstr>Да имаме самоувереност</vt:lpstr>
      <vt:lpstr>Да имаме самоувереност</vt:lpstr>
      <vt:lpstr>Добър сексуален живот</vt:lpstr>
      <vt:lpstr>Добър сексуален живот</vt:lpstr>
      <vt:lpstr>Секс образование</vt:lpstr>
      <vt:lpstr>Да знаем какво означава „лично“</vt:lpstr>
      <vt:lpstr>Да знаем какво означава „лично“</vt:lpstr>
      <vt:lpstr>Някой, който ни изслушва</vt:lpstr>
      <vt:lpstr>Как работи Кръгът на сигурност?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Да останем в безопасност онлайн</vt:lpstr>
      <vt:lpstr>Какво са социалните медии?</vt:lpstr>
      <vt:lpstr>Социални медии</vt:lpstr>
      <vt:lpstr>Казваме да на. . . </vt:lpstr>
      <vt:lpstr>Казваме не на. . . </vt:lpstr>
      <vt:lpstr>Използване на приложения</vt:lpstr>
      <vt:lpstr>Да остане лично?</vt:lpstr>
      <vt:lpstr>Алекс</vt:lpstr>
      <vt:lpstr>Да се пазим</vt:lpstr>
      <vt:lpstr>Жаки</vt:lpstr>
      <vt:lpstr>Нашите правила</vt:lpstr>
      <vt:lpstr>Чарли</vt:lpstr>
      <vt:lpstr>Викторина</vt:lpstr>
      <vt:lpstr>Какво следва?</vt:lpstr>
      <vt:lpstr>Благодарим!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Hope Workshop</dc:title>
  <dc:creator>Bridget Fisher</dc:creator>
  <cp:lastModifiedBy>Heitmann, Monika</cp:lastModifiedBy>
  <cp:revision>65</cp:revision>
  <dcterms:created xsi:type="dcterms:W3CDTF">2018-09-15T16:47:00Z</dcterms:created>
  <dcterms:modified xsi:type="dcterms:W3CDTF">2019-09-23T11:59:28Z</dcterms:modified>
</cp:coreProperties>
</file>